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Garet" panose="020B0604020202020204" charset="0"/>
      <p:regular r:id="rId20"/>
    </p:embeddedFont>
    <p:embeddedFont>
      <p:font typeface="Garet Bold" panose="020B0604020202020204" charset="0"/>
      <p:regular r:id="rId21"/>
    </p:embeddedFont>
    <p:embeddedFont>
      <p:font typeface="HK Modular" panose="020B0604020202020204" charset="0"/>
      <p:regular r:id="rId22"/>
    </p:embeddedFont>
    <p:embeddedFont>
      <p:font typeface="Mokoto" panose="020B0604020202020204" charset="0"/>
      <p:regular r:id="rId23"/>
    </p:embeddedFont>
    <p:embeddedFont>
      <p:font typeface="Neue Machina" panose="020B0604020202020204" charset="0"/>
      <p:regular r:id="rId24"/>
    </p:embeddedFont>
    <p:embeddedFont>
      <p:font typeface="TT Octosquares Compresse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5AF78F-669B-4BF1-A366-0E2DF318F6A2}" v="142" dt="2025-11-21T11:40:36.5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12B31D-7439-49B0-B0C0-6C235A869F3E}" type="datetimeFigureOut">
              <a:rPr lang="en-IN" smtClean="0"/>
              <a:t>21-11-2025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6071CE-8037-4368-9284-271DFFCF926A}" type="slidenum">
              <a:rPr lang="en-IN" smtClean="0"/>
              <a:t>‹#›</a:t>
            </a:fld>
            <a:endParaRPr lang="en-IN"/>
          </a:p>
        </p:txBody>
      </p:sp>
    </p:spTree>
    <p:extLst>
      <p:ext uri="{BB962C8B-B14F-4D97-AF65-F5344CB8AC3E}">
        <p14:creationId xmlns:p14="http://schemas.microsoft.com/office/powerpoint/2010/main" val="1814337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46071CE-8037-4368-9284-271DFFCF926A}" type="slidenum">
              <a:rPr lang="en-IN" smtClean="0"/>
              <a:t>2</a:t>
            </a:fld>
            <a:endParaRPr lang="en-IN"/>
          </a:p>
        </p:txBody>
      </p:sp>
    </p:spTree>
    <p:extLst>
      <p:ext uri="{BB962C8B-B14F-4D97-AF65-F5344CB8AC3E}">
        <p14:creationId xmlns:p14="http://schemas.microsoft.com/office/powerpoint/2010/main" val="2218670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6.gi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pic>
        <p:nvPicPr>
          <p:cNvPr id="3" name="Picture 3"/>
          <p:cNvPicPr>
            <a:picLocks noChangeAspect="1"/>
          </p:cNvPicPr>
          <p:nvPr/>
        </p:nvPicPr>
        <p:blipFill>
          <a:blip r:embed="rId3"/>
          <a:srcRect/>
          <a:stretch>
            <a:fillRect/>
          </a:stretch>
        </p:blipFill>
        <p:spPr>
          <a:xfrm>
            <a:off x="-1" y="2205851"/>
            <a:ext cx="21176021" cy="6882207"/>
          </a:xfrm>
          <a:prstGeom prst="rect">
            <a:avLst/>
          </a:prstGeom>
        </p:spPr>
      </p:pic>
      <p:sp>
        <p:nvSpPr>
          <p:cNvPr id="4" name="Freeform 4"/>
          <p:cNvSpPr/>
          <p:nvPr/>
        </p:nvSpPr>
        <p:spPr>
          <a:xfrm>
            <a:off x="-5068658" y="-6129859"/>
            <a:ext cx="10137315" cy="11358336"/>
          </a:xfrm>
          <a:custGeom>
            <a:avLst/>
            <a:gdLst/>
            <a:ahLst/>
            <a:cxnLst/>
            <a:rect l="l" t="t" r="r" b="b"/>
            <a:pathLst>
              <a:path w="10137315" h="11358336">
                <a:moveTo>
                  <a:pt x="0" y="0"/>
                </a:moveTo>
                <a:lnTo>
                  <a:pt x="10137316" y="0"/>
                </a:lnTo>
                <a:lnTo>
                  <a:pt x="10137316" y="11358337"/>
                </a:lnTo>
                <a:lnTo>
                  <a:pt x="0" y="11358337"/>
                </a:lnTo>
                <a:lnTo>
                  <a:pt x="0" y="0"/>
                </a:lnTo>
                <a:close/>
              </a:path>
            </a:pathLst>
          </a:custGeom>
          <a:blipFill>
            <a:blip r:embed="rId4">
              <a:alphaModFix amt="37000"/>
            </a:blip>
            <a:stretch>
              <a:fillRect/>
            </a:stretch>
          </a:blipFill>
        </p:spPr>
        <p:txBody>
          <a:bodyPr/>
          <a:lstStyle/>
          <a:p>
            <a:endParaRPr lang="en-IN"/>
          </a:p>
        </p:txBody>
      </p:sp>
      <p:sp>
        <p:nvSpPr>
          <p:cNvPr id="5" name="Freeform 5"/>
          <p:cNvSpPr/>
          <p:nvPr/>
        </p:nvSpPr>
        <p:spPr>
          <a:xfrm>
            <a:off x="15962425" y="5410200"/>
            <a:ext cx="5910217" cy="5713755"/>
          </a:xfrm>
          <a:custGeom>
            <a:avLst/>
            <a:gdLst/>
            <a:ahLst/>
            <a:cxnLst/>
            <a:rect l="l" t="t" r="r" b="b"/>
            <a:pathLst>
              <a:path w="5910217" h="5713755">
                <a:moveTo>
                  <a:pt x="0" y="0"/>
                </a:moveTo>
                <a:lnTo>
                  <a:pt x="5910217" y="0"/>
                </a:lnTo>
                <a:lnTo>
                  <a:pt x="5910217" y="5713755"/>
                </a:lnTo>
                <a:lnTo>
                  <a:pt x="0" y="5713755"/>
                </a:lnTo>
                <a:lnTo>
                  <a:pt x="0" y="0"/>
                </a:lnTo>
                <a:close/>
              </a:path>
            </a:pathLst>
          </a:custGeom>
          <a:blipFill>
            <a:blip r:embed="rId5">
              <a:alphaModFix amt="20999"/>
              <a:extLst>
                <a:ext uri="{96DAC541-7B7A-43D3-8B79-37D633B846F1}">
                  <asvg:svgBlip xmlns:asvg="http://schemas.microsoft.com/office/drawing/2016/SVG/main" r:embed="rId6"/>
                </a:ext>
              </a:extLst>
            </a:blip>
            <a:stretch>
              <a:fillRect/>
            </a:stretch>
          </a:blipFill>
        </p:spPr>
        <p:txBody>
          <a:bodyPr/>
          <a:lstStyle/>
          <a:p>
            <a:endParaRPr lang="en-IN"/>
          </a:p>
        </p:txBody>
      </p:sp>
      <p:pic>
        <p:nvPicPr>
          <p:cNvPr id="6" name="Picture 6"/>
          <p:cNvPicPr>
            <a:picLocks noChangeAspect="1"/>
          </p:cNvPicPr>
          <p:nvPr/>
        </p:nvPicPr>
        <p:blipFill>
          <a:blip r:embed="rId7"/>
          <a:srcRect/>
          <a:stretch>
            <a:fillRect/>
          </a:stretch>
        </p:blipFill>
        <p:spPr>
          <a:xfrm>
            <a:off x="16463059" y="4344144"/>
            <a:ext cx="1001268" cy="1335024"/>
          </a:xfrm>
          <a:prstGeom prst="rect">
            <a:avLst/>
          </a:prstGeom>
        </p:spPr>
      </p:pic>
      <p:pic>
        <p:nvPicPr>
          <p:cNvPr id="7" name="Picture 7"/>
          <p:cNvPicPr>
            <a:picLocks noChangeAspect="1"/>
          </p:cNvPicPr>
          <p:nvPr/>
        </p:nvPicPr>
        <p:blipFill>
          <a:blip r:embed="rId7"/>
          <a:srcRect/>
          <a:stretch>
            <a:fillRect/>
          </a:stretch>
        </p:blipFill>
        <p:spPr>
          <a:xfrm>
            <a:off x="11009425" y="1827276"/>
            <a:ext cx="1001268" cy="1335024"/>
          </a:xfrm>
          <a:prstGeom prst="rect">
            <a:avLst/>
          </a:prstGeom>
        </p:spPr>
      </p:pic>
      <p:sp>
        <p:nvSpPr>
          <p:cNvPr id="8" name="TextBox 8"/>
          <p:cNvSpPr txBox="1"/>
          <p:nvPr/>
        </p:nvSpPr>
        <p:spPr>
          <a:xfrm>
            <a:off x="2160478" y="2790471"/>
            <a:ext cx="12927122" cy="2914580"/>
          </a:xfrm>
          <a:prstGeom prst="rect">
            <a:avLst/>
          </a:prstGeom>
        </p:spPr>
        <p:txBody>
          <a:bodyPr wrap="square" lIns="0" tIns="0" rIns="0" bIns="0" rtlCol="0" anchor="t">
            <a:spAutoFit/>
          </a:bodyPr>
          <a:lstStyle/>
          <a:p>
            <a:pPr>
              <a:lnSpc>
                <a:spcPts val="11822"/>
              </a:lnSpc>
            </a:pPr>
            <a:r>
              <a:rPr lang="en-GB" sz="9600" dirty="0" err="1">
                <a:solidFill>
                  <a:schemeClr val="bg1"/>
                </a:solidFill>
              </a:rPr>
              <a:t>RealtyAI</a:t>
            </a:r>
            <a:r>
              <a:rPr lang="en-GB" sz="9600" dirty="0">
                <a:solidFill>
                  <a:schemeClr val="bg1"/>
                </a:solidFill>
              </a:rPr>
              <a:t> Smart Real Estate Insight Platform</a:t>
            </a:r>
            <a:endParaRPr lang="en-US" sz="9308" dirty="0">
              <a:solidFill>
                <a:schemeClr val="bg1"/>
              </a:solidFill>
              <a:latin typeface="Mokoto"/>
              <a:ea typeface="Mokoto"/>
              <a:cs typeface="Mokoto"/>
              <a:sym typeface="Mokoto"/>
            </a:endParaRPr>
          </a:p>
        </p:txBody>
      </p:sp>
      <p:sp>
        <p:nvSpPr>
          <p:cNvPr id="9" name="TextBox 9"/>
          <p:cNvSpPr txBox="1"/>
          <p:nvPr/>
        </p:nvSpPr>
        <p:spPr>
          <a:xfrm>
            <a:off x="2254330" y="5958083"/>
            <a:ext cx="12833270" cy="820738"/>
          </a:xfrm>
          <a:prstGeom prst="rect">
            <a:avLst/>
          </a:prstGeom>
        </p:spPr>
        <p:txBody>
          <a:bodyPr wrap="square" lIns="0" tIns="0" rIns="0" bIns="0" rtlCol="0" anchor="t">
            <a:spAutoFit/>
          </a:bodyPr>
          <a:lstStyle/>
          <a:p>
            <a:pPr>
              <a:lnSpc>
                <a:spcPts val="3297"/>
              </a:lnSpc>
              <a:spcBef>
                <a:spcPct val="0"/>
              </a:spcBef>
            </a:pPr>
            <a:r>
              <a:rPr lang="en-GB" sz="2400" dirty="0">
                <a:solidFill>
                  <a:schemeClr val="bg1"/>
                </a:solidFill>
              </a:rPr>
              <a:t>AI platform that evaluates property </a:t>
            </a:r>
            <a:r>
              <a:rPr lang="en-GB" sz="2400" dirty="0" err="1">
                <a:solidFill>
                  <a:schemeClr val="bg1"/>
                </a:solidFill>
              </a:rPr>
              <a:t>conditions,predicts</a:t>
            </a:r>
            <a:r>
              <a:rPr lang="en-GB" sz="2400" dirty="0">
                <a:solidFill>
                  <a:schemeClr val="bg1"/>
                </a:solidFill>
              </a:rPr>
              <a:t> price </a:t>
            </a:r>
            <a:r>
              <a:rPr lang="en-GB" sz="2400" dirty="0" err="1">
                <a:solidFill>
                  <a:schemeClr val="bg1"/>
                </a:solidFill>
              </a:rPr>
              <a:t>trends,segments</a:t>
            </a:r>
            <a:r>
              <a:rPr lang="en-GB" sz="2400" dirty="0">
                <a:solidFill>
                  <a:schemeClr val="bg1"/>
                </a:solidFill>
              </a:rPr>
              <a:t> satellite images of real estate regions</a:t>
            </a:r>
            <a:endParaRPr lang="en-US" sz="2355" dirty="0">
              <a:solidFill>
                <a:schemeClr val="bg1"/>
              </a:solidFill>
              <a:latin typeface="Neue Machina"/>
              <a:ea typeface="Neue Machina"/>
              <a:cs typeface="Neue Machina"/>
              <a:sym typeface="Neue Machi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3DBFCB0-1DB8-F46D-0E90-16B4C7CB84A9}"/>
              </a:ext>
            </a:extLst>
          </p:cNvPr>
          <p:cNvSpPr txBox="1"/>
          <p:nvPr/>
        </p:nvSpPr>
        <p:spPr>
          <a:xfrm>
            <a:off x="4191000" y="190500"/>
            <a:ext cx="9906000" cy="850233"/>
          </a:xfrm>
          <a:prstGeom prst="rect">
            <a:avLst/>
          </a:prstGeom>
          <a:noFill/>
        </p:spPr>
        <p:txBody>
          <a:bodyPr wrap="square">
            <a:spAutoFit/>
          </a:bodyPr>
          <a:lstStyle/>
          <a:p>
            <a:pPr algn="ctr">
              <a:lnSpc>
                <a:spcPts val="6635"/>
              </a:lnSpc>
            </a:pPr>
            <a:r>
              <a:rPr lang="en-US" sz="4800" dirty="0">
                <a:solidFill>
                  <a:srgbClr val="F1F2F2"/>
                </a:solidFill>
                <a:latin typeface="HK Modular"/>
                <a:ea typeface="HK Modular"/>
                <a:cs typeface="HK Modular"/>
                <a:sym typeface="HK Modular"/>
              </a:rPr>
              <a:t>Model </a:t>
            </a:r>
            <a:r>
              <a:rPr lang="en-US" sz="4760" dirty="0">
                <a:solidFill>
                  <a:srgbClr val="F1F2F2"/>
                </a:solidFill>
                <a:latin typeface="HK Modular"/>
                <a:ea typeface="HK Modular"/>
                <a:cs typeface="HK Modular"/>
                <a:sym typeface="HK Modular"/>
              </a:rPr>
              <a:t>Architecture</a:t>
            </a:r>
          </a:p>
        </p:txBody>
      </p:sp>
      <p:sp>
        <p:nvSpPr>
          <p:cNvPr id="13" name="TextBox 12">
            <a:extLst>
              <a:ext uri="{FF2B5EF4-FFF2-40B4-BE49-F238E27FC236}">
                <a16:creationId xmlns:a16="http://schemas.microsoft.com/office/drawing/2014/main" id="{84DE6D09-82EB-2AA9-C9E3-E393C577F831}"/>
              </a:ext>
            </a:extLst>
          </p:cNvPr>
          <p:cNvSpPr txBox="1"/>
          <p:nvPr/>
        </p:nvSpPr>
        <p:spPr>
          <a:xfrm>
            <a:off x="1524000" y="1714500"/>
            <a:ext cx="16002000" cy="4524315"/>
          </a:xfrm>
          <a:prstGeom prst="rect">
            <a:avLst/>
          </a:prstGeom>
          <a:noFill/>
        </p:spPr>
        <p:txBody>
          <a:bodyPr wrap="square" rtlCol="0">
            <a:spAutoFit/>
          </a:bodyPr>
          <a:lstStyle/>
          <a:p>
            <a:r>
              <a:rPr lang="en-IN" sz="3200" b="1" dirty="0">
                <a:solidFill>
                  <a:schemeClr val="bg1"/>
                </a:solidFill>
                <a:latin typeface="Garet" panose="020B0604020202020204" charset="0"/>
              </a:rPr>
              <a:t>1️⃣ </a:t>
            </a:r>
            <a:r>
              <a:rPr lang="en-IN" sz="3200" b="1" dirty="0">
                <a:solidFill>
                  <a:schemeClr val="accent5">
                    <a:lumMod val="60000"/>
                    <a:lumOff val="40000"/>
                  </a:schemeClr>
                </a:solidFill>
                <a:latin typeface="Garet Bold" panose="020B0604020202020204" charset="0"/>
              </a:rPr>
              <a:t>U-Net for Satellite Segmentation</a:t>
            </a:r>
          </a:p>
          <a:p>
            <a:r>
              <a:rPr lang="en-IN" sz="3200" dirty="0">
                <a:solidFill>
                  <a:schemeClr val="bg1"/>
                </a:solidFill>
                <a:latin typeface="Garet" panose="020B0604020202020204" charset="0"/>
              </a:rPr>
              <a:t>Uses encoder–decoder blocks to extract image features and generate pixel-wise masks for land-use detection.</a:t>
            </a:r>
          </a:p>
          <a:p>
            <a:r>
              <a:rPr lang="en-IN" sz="3200" b="1" dirty="0">
                <a:solidFill>
                  <a:schemeClr val="accent5">
                    <a:lumMod val="60000"/>
                    <a:lumOff val="40000"/>
                  </a:schemeClr>
                </a:solidFill>
                <a:latin typeface="Garet Bold" panose="020B0604020202020204" charset="0"/>
              </a:rPr>
              <a:t>2️⃣ </a:t>
            </a:r>
            <a:r>
              <a:rPr lang="en-IN" sz="3200" b="1" dirty="0" err="1">
                <a:solidFill>
                  <a:schemeClr val="accent5">
                    <a:lumMod val="60000"/>
                    <a:lumOff val="40000"/>
                  </a:schemeClr>
                </a:solidFill>
                <a:latin typeface="Garet Bold" panose="020B0604020202020204" charset="0"/>
              </a:rPr>
              <a:t>LightGBM</a:t>
            </a:r>
            <a:r>
              <a:rPr lang="en-IN" sz="3200" b="1" dirty="0">
                <a:solidFill>
                  <a:schemeClr val="accent5">
                    <a:lumMod val="60000"/>
                    <a:lumOff val="40000"/>
                  </a:schemeClr>
                </a:solidFill>
                <a:latin typeface="Garet Bold" panose="020B0604020202020204" charset="0"/>
              </a:rPr>
              <a:t> for Price Prediction</a:t>
            </a:r>
          </a:p>
          <a:p>
            <a:r>
              <a:rPr lang="en-IN" sz="3200" dirty="0">
                <a:solidFill>
                  <a:schemeClr val="bg1"/>
                </a:solidFill>
                <a:latin typeface="Garet" panose="020B0604020202020204" charset="0"/>
              </a:rPr>
              <a:t>A tree-based boosting model that learns patterns from tabular features to estimate property values accurately.</a:t>
            </a:r>
          </a:p>
          <a:p>
            <a:r>
              <a:rPr lang="en-IN" sz="3200" b="1" dirty="0">
                <a:solidFill>
                  <a:schemeClr val="accent5">
                    <a:lumMod val="60000"/>
                    <a:lumOff val="40000"/>
                  </a:schemeClr>
                </a:solidFill>
                <a:latin typeface="Garet Bold" panose="020B0604020202020204" charset="0"/>
              </a:rPr>
              <a:t>3️⃣ LSTM for Price Forecasting</a:t>
            </a:r>
          </a:p>
          <a:p>
            <a:r>
              <a:rPr lang="en-IN" sz="3200" dirty="0">
                <a:solidFill>
                  <a:schemeClr val="bg1"/>
                </a:solidFill>
                <a:latin typeface="Garet" panose="020B0604020202020204" charset="0"/>
              </a:rPr>
              <a:t>A recurrent neural network that captures time trends and seasonal patterns for multi-year value prediction.</a:t>
            </a:r>
          </a:p>
        </p:txBody>
      </p:sp>
      <p:sp>
        <p:nvSpPr>
          <p:cNvPr id="14" name="Flowchart: Process 13">
            <a:extLst>
              <a:ext uri="{FF2B5EF4-FFF2-40B4-BE49-F238E27FC236}">
                <a16:creationId xmlns:a16="http://schemas.microsoft.com/office/drawing/2014/main" id="{327AC674-1B10-C14B-C452-1EAAF4A0FF67}"/>
              </a:ext>
            </a:extLst>
          </p:cNvPr>
          <p:cNvSpPr/>
          <p:nvPr/>
        </p:nvSpPr>
        <p:spPr>
          <a:xfrm>
            <a:off x="2552700" y="6900715"/>
            <a:ext cx="14668500" cy="2586185"/>
          </a:xfrm>
          <a:prstGeom prst="flowChartProcess">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D7F7AE7B-A474-BEF4-33C3-369C73798623}"/>
              </a:ext>
            </a:extLst>
          </p:cNvPr>
          <p:cNvSpPr txBox="1"/>
          <p:nvPr/>
        </p:nvSpPr>
        <p:spPr>
          <a:xfrm>
            <a:off x="3124200" y="7318952"/>
            <a:ext cx="3504888" cy="1592770"/>
          </a:xfrm>
          <a:prstGeom prst="rect">
            <a:avLst/>
          </a:prstGeom>
          <a:solidFill>
            <a:schemeClr val="accent5">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wrap="square">
            <a:spAutoFit/>
          </a:bodyPr>
          <a:lstStyle/>
          <a:p>
            <a:r>
              <a:rPr lang="en-IN" sz="3200" dirty="0"/>
              <a:t>🛰️ SATELLITE </a:t>
            </a:r>
            <a:r>
              <a:rPr lang="en-IN" sz="3200" dirty="0">
                <a:solidFill>
                  <a:schemeClr val="bg1"/>
                </a:solidFill>
              </a:rPr>
              <a:t>SEGMENTATION</a:t>
            </a:r>
          </a:p>
          <a:p>
            <a:r>
              <a:rPr lang="en-IN" sz="3200" dirty="0"/>
              <a:t>(UNET)</a:t>
            </a:r>
          </a:p>
        </p:txBody>
      </p:sp>
      <p:sp>
        <p:nvSpPr>
          <p:cNvPr id="18" name="Arrow: Right 17">
            <a:extLst>
              <a:ext uri="{FF2B5EF4-FFF2-40B4-BE49-F238E27FC236}">
                <a16:creationId xmlns:a16="http://schemas.microsoft.com/office/drawing/2014/main" id="{45F5A480-49C4-F151-0C70-C820EEAF5530}"/>
              </a:ext>
            </a:extLst>
          </p:cNvPr>
          <p:cNvSpPr/>
          <p:nvPr/>
        </p:nvSpPr>
        <p:spPr>
          <a:xfrm>
            <a:off x="6944818" y="7834774"/>
            <a:ext cx="1219200" cy="538015"/>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lowchart: Process 18">
            <a:extLst>
              <a:ext uri="{FF2B5EF4-FFF2-40B4-BE49-F238E27FC236}">
                <a16:creationId xmlns:a16="http://schemas.microsoft.com/office/drawing/2014/main" id="{CF7E087E-AA11-4891-118A-C055F57F446D}"/>
              </a:ext>
            </a:extLst>
          </p:cNvPr>
          <p:cNvSpPr/>
          <p:nvPr/>
        </p:nvSpPr>
        <p:spPr>
          <a:xfrm>
            <a:off x="8366464" y="7311526"/>
            <a:ext cx="3369663" cy="1615880"/>
          </a:xfrm>
          <a:prstGeom prst="flowChartProcess">
            <a:avLst/>
          </a:prstGeom>
          <a:solidFill>
            <a:schemeClr val="accent5">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200" dirty="0">
                <a:solidFill>
                  <a:schemeClr val="bg1"/>
                </a:solidFill>
              </a:rPr>
              <a:t>💰PRICE PREDICTION(LIGHTGBM)</a:t>
            </a:r>
            <a:endParaRPr lang="en-IN" sz="3200" dirty="0">
              <a:solidFill>
                <a:schemeClr val="bg1"/>
              </a:solidFill>
            </a:endParaRPr>
          </a:p>
        </p:txBody>
      </p:sp>
      <p:sp>
        <p:nvSpPr>
          <p:cNvPr id="21" name="Arrow: Right 20">
            <a:extLst>
              <a:ext uri="{FF2B5EF4-FFF2-40B4-BE49-F238E27FC236}">
                <a16:creationId xmlns:a16="http://schemas.microsoft.com/office/drawing/2014/main" id="{E56AF224-D1FC-9A5C-6721-62060AC192F3}"/>
              </a:ext>
            </a:extLst>
          </p:cNvPr>
          <p:cNvSpPr/>
          <p:nvPr/>
        </p:nvSpPr>
        <p:spPr>
          <a:xfrm>
            <a:off x="11887199" y="7924799"/>
            <a:ext cx="1219200" cy="538015"/>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5853DBB9-3E16-C59D-3E96-4E87EEE70AD8}"/>
              </a:ext>
            </a:extLst>
          </p:cNvPr>
          <p:cNvSpPr txBox="1"/>
          <p:nvPr/>
        </p:nvSpPr>
        <p:spPr>
          <a:xfrm>
            <a:off x="13257471" y="7365366"/>
            <a:ext cx="3111943" cy="1569660"/>
          </a:xfrm>
          <a:prstGeom prst="rect">
            <a:avLst/>
          </a:prstGeom>
          <a:solidFill>
            <a:schemeClr val="accent5">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wrap="square">
            <a:spAutoFit/>
          </a:bodyPr>
          <a:lstStyle/>
          <a:p>
            <a:r>
              <a:rPr lang="en-IN" sz="3200" dirty="0"/>
              <a:t>📈</a:t>
            </a:r>
            <a:r>
              <a:rPr lang="en-GB" sz="3200" dirty="0"/>
              <a:t>TIME SERIES FORECASTING</a:t>
            </a:r>
          </a:p>
          <a:p>
            <a:r>
              <a:rPr lang="en-GB" sz="3200" dirty="0"/>
              <a:t>(LSTM)</a:t>
            </a:r>
            <a:endParaRPr lang="en-IN" sz="3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4" name="TextBox 4"/>
          <p:cNvSpPr txBox="1"/>
          <p:nvPr/>
        </p:nvSpPr>
        <p:spPr>
          <a:xfrm>
            <a:off x="3445907" y="225058"/>
            <a:ext cx="11396187" cy="787132"/>
          </a:xfrm>
          <a:prstGeom prst="rect">
            <a:avLst/>
          </a:prstGeom>
        </p:spPr>
        <p:txBody>
          <a:bodyPr lIns="0" tIns="0" rIns="0" bIns="0" rtlCol="0" anchor="t">
            <a:spAutoFit/>
          </a:bodyPr>
          <a:lstStyle/>
          <a:p>
            <a:pPr algn="ctr">
              <a:lnSpc>
                <a:spcPts val="6489"/>
              </a:lnSpc>
            </a:pPr>
            <a:r>
              <a:rPr lang="en-US" sz="4635">
                <a:solidFill>
                  <a:srgbClr val="FFFFFF"/>
                </a:solidFill>
                <a:latin typeface="HK Modular"/>
                <a:ea typeface="HK Modular"/>
                <a:cs typeface="HK Modular"/>
                <a:sym typeface="HK Modular"/>
              </a:rPr>
              <a:t>Training and Evaluation</a:t>
            </a:r>
          </a:p>
        </p:txBody>
      </p:sp>
      <p:sp>
        <p:nvSpPr>
          <p:cNvPr id="5" name="TextBox 5"/>
          <p:cNvSpPr txBox="1"/>
          <p:nvPr/>
        </p:nvSpPr>
        <p:spPr>
          <a:xfrm>
            <a:off x="1288155" y="1562100"/>
            <a:ext cx="16390246" cy="3425938"/>
          </a:xfrm>
          <a:prstGeom prst="rect">
            <a:avLst/>
          </a:prstGeom>
        </p:spPr>
        <p:txBody>
          <a:bodyPr wrap="square" lIns="0" tIns="0" rIns="0" bIns="0" rtlCol="0" anchor="t">
            <a:spAutoFit/>
          </a:bodyPr>
          <a:lstStyle/>
          <a:p>
            <a:pPr algn="l">
              <a:lnSpc>
                <a:spcPts val="4480"/>
              </a:lnSpc>
              <a:spcBef>
                <a:spcPct val="0"/>
              </a:spcBef>
            </a:pPr>
            <a:r>
              <a:rPr lang="en-US" sz="2800" dirty="0">
                <a:solidFill>
                  <a:schemeClr val="bg1"/>
                </a:solidFill>
                <a:latin typeface="Garet" panose="020B0604020202020204" charset="0"/>
                <a:ea typeface="Canva Sans"/>
                <a:cs typeface="Canva Sans"/>
                <a:sym typeface="Canva Sans"/>
              </a:rPr>
              <a:t>During training, the dataset was divided into 80% for training and 20% for testing, with 20% of the training data used for validation. This approach ensures that the model’s generalization ability is fairly evaluated.</a:t>
            </a:r>
          </a:p>
          <a:p>
            <a:pPr algn="l">
              <a:lnSpc>
                <a:spcPts val="4480"/>
              </a:lnSpc>
              <a:spcBef>
                <a:spcPct val="0"/>
              </a:spcBef>
            </a:pPr>
            <a:endParaRPr lang="en-US" sz="2800" dirty="0">
              <a:solidFill>
                <a:schemeClr val="bg1"/>
              </a:solidFill>
              <a:latin typeface="Garet" panose="020B0604020202020204" charset="0"/>
              <a:ea typeface="Canva Sans"/>
              <a:cs typeface="Canva Sans"/>
              <a:sym typeface="Canva Sans"/>
            </a:endParaRPr>
          </a:p>
          <a:p>
            <a:pPr>
              <a:lnSpc>
                <a:spcPts val="4480"/>
              </a:lnSpc>
              <a:spcBef>
                <a:spcPct val="0"/>
              </a:spcBef>
            </a:pPr>
            <a:r>
              <a:rPr lang="en-GB" sz="2800" dirty="0">
                <a:solidFill>
                  <a:schemeClr val="bg1"/>
                </a:solidFill>
                <a:latin typeface="Garet" panose="020B0604020202020204" charset="0"/>
              </a:rPr>
              <a:t>Final models are tested using unseen data and metrics such as </a:t>
            </a:r>
            <a:r>
              <a:rPr lang="en-GB" sz="2800" dirty="0" err="1">
                <a:solidFill>
                  <a:schemeClr val="bg1"/>
                </a:solidFill>
                <a:latin typeface="Garet" panose="020B0604020202020204" charset="0"/>
              </a:rPr>
              <a:t>IoU</a:t>
            </a:r>
            <a:r>
              <a:rPr lang="en-GB" sz="2800" dirty="0">
                <a:solidFill>
                  <a:schemeClr val="bg1"/>
                </a:solidFill>
                <a:latin typeface="Garet" panose="020B0604020202020204" charset="0"/>
              </a:rPr>
              <a:t> (segmentation), RMSE (price prediction), and MAE (forecasting) to measure overall reliability</a:t>
            </a:r>
            <a:endParaRPr lang="en-US" sz="2800" dirty="0">
              <a:solidFill>
                <a:schemeClr val="bg1"/>
              </a:solidFill>
              <a:latin typeface="Garet" panose="020B0604020202020204" charset="0"/>
              <a:ea typeface="Canva Sans"/>
              <a:cs typeface="Canva Sans"/>
              <a:sym typeface="Canva Sans"/>
            </a:endParaRPr>
          </a:p>
        </p:txBody>
      </p:sp>
      <p:graphicFrame>
        <p:nvGraphicFramePr>
          <p:cNvPr id="7" name="Table 6">
            <a:extLst>
              <a:ext uri="{FF2B5EF4-FFF2-40B4-BE49-F238E27FC236}">
                <a16:creationId xmlns:a16="http://schemas.microsoft.com/office/drawing/2014/main" id="{3279FA4D-F61C-4342-90F6-E2E6E447F24C}"/>
              </a:ext>
            </a:extLst>
          </p:cNvPr>
          <p:cNvGraphicFramePr>
            <a:graphicFrameLocks noGrp="1"/>
          </p:cNvGraphicFramePr>
          <p:nvPr>
            <p:extLst>
              <p:ext uri="{D42A27DB-BD31-4B8C-83A1-F6EECF244321}">
                <p14:modId xmlns:p14="http://schemas.microsoft.com/office/powerpoint/2010/main" val="12077076"/>
              </p:ext>
            </p:extLst>
          </p:nvPr>
        </p:nvGraphicFramePr>
        <p:xfrm>
          <a:off x="2293245" y="5580508"/>
          <a:ext cx="14706600" cy="4343400"/>
        </p:xfrm>
        <a:graphic>
          <a:graphicData uri="http://schemas.openxmlformats.org/drawingml/2006/table">
            <a:tbl>
              <a:tblPr firstRow="1" bandRow="1">
                <a:tableStyleId>{B301B821-A1FF-4177-AEE7-76D212191A09}</a:tableStyleId>
              </a:tblPr>
              <a:tblGrid>
                <a:gridCol w="3676650">
                  <a:extLst>
                    <a:ext uri="{9D8B030D-6E8A-4147-A177-3AD203B41FA5}">
                      <a16:colId xmlns:a16="http://schemas.microsoft.com/office/drawing/2014/main" val="3010549034"/>
                    </a:ext>
                  </a:extLst>
                </a:gridCol>
                <a:gridCol w="3676650">
                  <a:extLst>
                    <a:ext uri="{9D8B030D-6E8A-4147-A177-3AD203B41FA5}">
                      <a16:colId xmlns:a16="http://schemas.microsoft.com/office/drawing/2014/main" val="3190232098"/>
                    </a:ext>
                  </a:extLst>
                </a:gridCol>
                <a:gridCol w="3676650">
                  <a:extLst>
                    <a:ext uri="{9D8B030D-6E8A-4147-A177-3AD203B41FA5}">
                      <a16:colId xmlns:a16="http://schemas.microsoft.com/office/drawing/2014/main" val="4058294243"/>
                    </a:ext>
                  </a:extLst>
                </a:gridCol>
                <a:gridCol w="3676650">
                  <a:extLst>
                    <a:ext uri="{9D8B030D-6E8A-4147-A177-3AD203B41FA5}">
                      <a16:colId xmlns:a16="http://schemas.microsoft.com/office/drawing/2014/main" val="4103039360"/>
                    </a:ext>
                  </a:extLst>
                </a:gridCol>
              </a:tblGrid>
              <a:tr h="1085850">
                <a:tc>
                  <a:txBody>
                    <a:bodyPr/>
                    <a:lstStyle/>
                    <a:p>
                      <a:pPr>
                        <a:buNone/>
                      </a:pPr>
                      <a:r>
                        <a:rPr lang="en-IN" sz="2000" b="1" dirty="0">
                          <a:latin typeface="Garet" panose="020B0604020202020204" charset="0"/>
                        </a:rPr>
                        <a:t>Model</a:t>
                      </a:r>
                      <a:endParaRPr lang="en-IN" sz="2000" dirty="0">
                        <a:latin typeface="Garet" panose="020B0604020202020204" charset="0"/>
                      </a:endParaRPr>
                    </a:p>
                  </a:txBody>
                  <a:tcPr anchor="ctr"/>
                </a:tc>
                <a:tc>
                  <a:txBody>
                    <a:bodyPr/>
                    <a:lstStyle/>
                    <a:p>
                      <a:pPr>
                        <a:buNone/>
                      </a:pPr>
                      <a:r>
                        <a:rPr lang="en-IN" sz="2000" b="1">
                          <a:latin typeface="Garet" panose="020B0604020202020204" charset="0"/>
                        </a:rPr>
                        <a:t>Key Metrics (Train)</a:t>
                      </a:r>
                      <a:endParaRPr lang="en-IN" sz="2000">
                        <a:latin typeface="Garet" panose="020B0604020202020204" charset="0"/>
                      </a:endParaRPr>
                    </a:p>
                  </a:txBody>
                  <a:tcPr anchor="ctr"/>
                </a:tc>
                <a:tc>
                  <a:txBody>
                    <a:bodyPr/>
                    <a:lstStyle/>
                    <a:p>
                      <a:pPr>
                        <a:buNone/>
                      </a:pPr>
                      <a:r>
                        <a:rPr lang="en-IN" sz="2000" b="1">
                          <a:latin typeface="Garet" panose="020B0604020202020204" charset="0"/>
                        </a:rPr>
                        <a:t>Key Metrics (Validation/Test)</a:t>
                      </a:r>
                      <a:endParaRPr lang="en-IN" sz="2000">
                        <a:latin typeface="Garet" panose="020B0604020202020204" charset="0"/>
                      </a:endParaRPr>
                    </a:p>
                  </a:txBody>
                  <a:tcPr anchor="ctr"/>
                </a:tc>
                <a:tc>
                  <a:txBody>
                    <a:bodyPr/>
                    <a:lstStyle/>
                    <a:p>
                      <a:pPr>
                        <a:buNone/>
                      </a:pPr>
                      <a:r>
                        <a:rPr lang="en-IN" sz="2000" b="1">
                          <a:latin typeface="Garet" panose="020B0604020202020204" charset="0"/>
                        </a:rPr>
                        <a:t>Performance Summary</a:t>
                      </a:r>
                      <a:endParaRPr lang="en-IN" sz="2000">
                        <a:latin typeface="Garet" panose="020B0604020202020204" charset="0"/>
                      </a:endParaRPr>
                    </a:p>
                  </a:txBody>
                  <a:tcPr anchor="ctr"/>
                </a:tc>
                <a:extLst>
                  <a:ext uri="{0D108BD9-81ED-4DB2-BD59-A6C34878D82A}">
                    <a16:rowId xmlns:a16="http://schemas.microsoft.com/office/drawing/2014/main" val="2862800497"/>
                  </a:ext>
                </a:extLst>
              </a:tr>
              <a:tr h="1085850">
                <a:tc>
                  <a:txBody>
                    <a:bodyPr/>
                    <a:lstStyle/>
                    <a:p>
                      <a:pPr>
                        <a:buNone/>
                      </a:pPr>
                      <a:r>
                        <a:rPr lang="en-IN" sz="2000" b="1">
                          <a:latin typeface="Garet" panose="020B0604020202020204" charset="0"/>
                        </a:rPr>
                        <a:t>UNet (Satellite Segmentation)</a:t>
                      </a:r>
                      <a:endParaRPr lang="en-IN" sz="2000">
                        <a:latin typeface="Garet" panose="020B0604020202020204" charset="0"/>
                      </a:endParaRPr>
                    </a:p>
                  </a:txBody>
                  <a:tcPr anchor="ctr"/>
                </a:tc>
                <a:tc>
                  <a:txBody>
                    <a:bodyPr/>
                    <a:lstStyle/>
                    <a:p>
                      <a:pPr>
                        <a:buNone/>
                      </a:pPr>
                      <a:r>
                        <a:rPr lang="en-IN" sz="2000">
                          <a:latin typeface="Garet" panose="020B0604020202020204" charset="0"/>
                        </a:rPr>
                        <a:t>Loss: </a:t>
                      </a:r>
                      <a:r>
                        <a:rPr lang="en-IN" sz="2000" b="1">
                          <a:latin typeface="Garet" panose="020B0604020202020204" charset="0"/>
                        </a:rPr>
                        <a:t>0.1991</a:t>
                      </a:r>
                      <a:r>
                        <a:rPr lang="en-IN" sz="2000">
                          <a:latin typeface="Garet" panose="020B0604020202020204" charset="0"/>
                        </a:rPr>
                        <a:t> • Accuracy: </a:t>
                      </a:r>
                      <a:r>
                        <a:rPr lang="en-IN" sz="2000" b="1">
                          <a:latin typeface="Garet" panose="020B0604020202020204" charset="0"/>
                        </a:rPr>
                        <a:t>92.97%</a:t>
                      </a:r>
                      <a:endParaRPr lang="en-IN" sz="2000">
                        <a:latin typeface="Garet" panose="020B0604020202020204" charset="0"/>
                      </a:endParaRPr>
                    </a:p>
                  </a:txBody>
                  <a:tcPr anchor="ctr"/>
                </a:tc>
                <a:tc>
                  <a:txBody>
                    <a:bodyPr/>
                    <a:lstStyle/>
                    <a:p>
                      <a:pPr>
                        <a:buNone/>
                      </a:pPr>
                      <a:r>
                        <a:rPr lang="sv-SE" sz="2000" dirty="0">
                          <a:latin typeface="Garet" panose="020B0604020202020204" charset="0"/>
                        </a:rPr>
                        <a:t>Val Loss: </a:t>
                      </a:r>
                      <a:r>
                        <a:rPr lang="sv-SE" sz="2000" b="1" dirty="0">
                          <a:latin typeface="Garet" panose="020B0604020202020204" charset="0"/>
                        </a:rPr>
                        <a:t>0.2070</a:t>
                      </a:r>
                      <a:r>
                        <a:rPr lang="sv-SE" sz="2000" dirty="0">
                          <a:latin typeface="Garet" panose="020B0604020202020204" charset="0"/>
                        </a:rPr>
                        <a:t> • Val Accuracy: </a:t>
                      </a:r>
                      <a:r>
                        <a:rPr lang="sv-SE" sz="2000" b="1" dirty="0">
                          <a:latin typeface="Garet" panose="020B0604020202020204" charset="0"/>
                        </a:rPr>
                        <a:t>92.63%</a:t>
                      </a:r>
                      <a:endParaRPr lang="sv-SE" sz="2000" dirty="0">
                        <a:latin typeface="Garet" panose="020B0604020202020204" charset="0"/>
                      </a:endParaRPr>
                    </a:p>
                  </a:txBody>
                  <a:tcPr anchor="ctr"/>
                </a:tc>
                <a:tc>
                  <a:txBody>
                    <a:bodyPr/>
                    <a:lstStyle/>
                    <a:p>
                      <a:pPr>
                        <a:buNone/>
                      </a:pPr>
                      <a:r>
                        <a:rPr lang="en-GB" sz="2000">
                          <a:latin typeface="Garet" panose="020B0604020202020204" charset="0"/>
                        </a:rPr>
                        <a:t>Strong segmentation accuracy with good generalization.</a:t>
                      </a:r>
                    </a:p>
                  </a:txBody>
                  <a:tcPr anchor="ctr"/>
                </a:tc>
                <a:extLst>
                  <a:ext uri="{0D108BD9-81ED-4DB2-BD59-A6C34878D82A}">
                    <a16:rowId xmlns:a16="http://schemas.microsoft.com/office/drawing/2014/main" val="2798626576"/>
                  </a:ext>
                </a:extLst>
              </a:tr>
              <a:tr h="1085850">
                <a:tc>
                  <a:txBody>
                    <a:bodyPr/>
                    <a:lstStyle/>
                    <a:p>
                      <a:pPr>
                        <a:buNone/>
                      </a:pPr>
                      <a:r>
                        <a:rPr lang="en-IN" sz="2000" b="1">
                          <a:latin typeface="Garet" panose="020B0604020202020204" charset="0"/>
                        </a:rPr>
                        <a:t>LSTM (Zillow Forecasting)</a:t>
                      </a:r>
                      <a:endParaRPr lang="en-IN" sz="2000">
                        <a:latin typeface="Garet" panose="020B0604020202020204" charset="0"/>
                      </a:endParaRPr>
                    </a:p>
                  </a:txBody>
                  <a:tcPr anchor="ctr"/>
                </a:tc>
                <a:tc>
                  <a:txBody>
                    <a:bodyPr/>
                    <a:lstStyle/>
                    <a:p>
                      <a:pPr>
                        <a:buNone/>
                      </a:pPr>
                      <a:r>
                        <a:rPr lang="en-IN" sz="2000">
                          <a:latin typeface="Garet" panose="020B0604020202020204" charset="0"/>
                        </a:rPr>
                        <a:t>Loss: </a:t>
                      </a:r>
                      <a:r>
                        <a:rPr lang="en-IN" sz="2000" b="1">
                          <a:latin typeface="Garet" panose="020B0604020202020204" charset="0"/>
                        </a:rPr>
                        <a:t>8.0e-05</a:t>
                      </a:r>
                      <a:r>
                        <a:rPr lang="en-IN" sz="2000">
                          <a:latin typeface="Garet" panose="020B0604020202020204" charset="0"/>
                        </a:rPr>
                        <a:t> • MAE: </a:t>
                      </a:r>
                      <a:r>
                        <a:rPr lang="en-IN" sz="2000" b="1">
                          <a:latin typeface="Garet" panose="020B0604020202020204" charset="0"/>
                        </a:rPr>
                        <a:t>0.0051</a:t>
                      </a:r>
                      <a:endParaRPr lang="en-IN" sz="2000">
                        <a:latin typeface="Garet" panose="020B0604020202020204" charset="0"/>
                      </a:endParaRPr>
                    </a:p>
                  </a:txBody>
                  <a:tcPr anchor="ctr"/>
                </a:tc>
                <a:tc>
                  <a:txBody>
                    <a:bodyPr/>
                    <a:lstStyle/>
                    <a:p>
                      <a:pPr>
                        <a:buNone/>
                      </a:pPr>
                      <a:r>
                        <a:rPr lang="en-IN" sz="2000" dirty="0">
                          <a:latin typeface="Garet" panose="020B0604020202020204" charset="0"/>
                        </a:rPr>
                        <a:t>Val Loss: </a:t>
                      </a:r>
                      <a:r>
                        <a:rPr lang="en-IN" sz="2000" b="1" dirty="0">
                          <a:latin typeface="Garet" panose="020B0604020202020204" charset="0"/>
                        </a:rPr>
                        <a:t>9.9e-05</a:t>
                      </a:r>
                      <a:r>
                        <a:rPr lang="en-IN" sz="2000" dirty="0">
                          <a:latin typeface="Garet" panose="020B0604020202020204" charset="0"/>
                        </a:rPr>
                        <a:t> • Val MAE: </a:t>
                      </a:r>
                      <a:r>
                        <a:rPr lang="en-IN" sz="2000" b="1" dirty="0">
                          <a:latin typeface="Garet" panose="020B0604020202020204" charset="0"/>
                        </a:rPr>
                        <a:t>0.0097</a:t>
                      </a:r>
                      <a:endParaRPr lang="en-IN" sz="2000" dirty="0">
                        <a:latin typeface="Garet" panose="020B0604020202020204" charset="0"/>
                      </a:endParaRPr>
                    </a:p>
                  </a:txBody>
                  <a:tcPr anchor="ctr"/>
                </a:tc>
                <a:tc>
                  <a:txBody>
                    <a:bodyPr/>
                    <a:lstStyle/>
                    <a:p>
                      <a:pPr>
                        <a:buNone/>
                      </a:pPr>
                      <a:r>
                        <a:rPr lang="en-GB" sz="2000" dirty="0">
                          <a:latin typeface="Garet" panose="020B0604020202020204" charset="0"/>
                        </a:rPr>
                        <a:t>Excellent trend learning with very low forecasting error.</a:t>
                      </a:r>
                    </a:p>
                  </a:txBody>
                  <a:tcPr anchor="ctr"/>
                </a:tc>
                <a:extLst>
                  <a:ext uri="{0D108BD9-81ED-4DB2-BD59-A6C34878D82A}">
                    <a16:rowId xmlns:a16="http://schemas.microsoft.com/office/drawing/2014/main" val="4096882063"/>
                  </a:ext>
                </a:extLst>
              </a:tr>
              <a:tr h="1085850">
                <a:tc>
                  <a:txBody>
                    <a:bodyPr/>
                    <a:lstStyle/>
                    <a:p>
                      <a:pPr>
                        <a:buNone/>
                      </a:pPr>
                      <a:r>
                        <a:rPr lang="en-IN" sz="2000" b="1">
                          <a:latin typeface="Garet" panose="020B0604020202020204" charset="0"/>
                        </a:rPr>
                        <a:t>LightGBM (House Price Prediction)</a:t>
                      </a:r>
                      <a:endParaRPr lang="en-IN" sz="2000">
                        <a:latin typeface="Garet" panose="020B0604020202020204" charset="0"/>
                      </a:endParaRPr>
                    </a:p>
                  </a:txBody>
                  <a:tcPr anchor="ctr"/>
                </a:tc>
                <a:tc>
                  <a:txBody>
                    <a:bodyPr/>
                    <a:lstStyle/>
                    <a:p>
                      <a:pPr>
                        <a:buNone/>
                      </a:pPr>
                      <a:r>
                        <a:rPr lang="en-IN" sz="2000">
                          <a:latin typeface="Garet" panose="020B0604020202020204" charset="0"/>
                        </a:rPr>
                        <a:t>R² (OOF): </a:t>
                      </a:r>
                      <a:r>
                        <a:rPr lang="en-IN" sz="2000" b="1">
                          <a:latin typeface="Garet" panose="020B0604020202020204" charset="0"/>
                        </a:rPr>
                        <a:t>0.9076</a:t>
                      </a:r>
                      <a:endParaRPr lang="en-IN" sz="2000">
                        <a:latin typeface="Garet" panose="020B0604020202020204" charset="0"/>
                      </a:endParaRPr>
                    </a:p>
                  </a:txBody>
                  <a:tcPr anchor="ctr"/>
                </a:tc>
                <a:tc>
                  <a:txBody>
                    <a:bodyPr/>
                    <a:lstStyle/>
                    <a:p>
                      <a:pPr>
                        <a:buNone/>
                      </a:pPr>
                      <a:r>
                        <a:rPr lang="en-IN" sz="2000">
                          <a:latin typeface="Garet" panose="020B0604020202020204" charset="0"/>
                        </a:rPr>
                        <a:t>RMSE: </a:t>
                      </a:r>
                      <a:r>
                        <a:rPr lang="en-IN" sz="2000" b="1">
                          <a:latin typeface="Garet" panose="020B0604020202020204" charset="0"/>
                        </a:rPr>
                        <a:t>23,744</a:t>
                      </a:r>
                      <a:r>
                        <a:rPr lang="en-IN" sz="2000">
                          <a:latin typeface="Garet" panose="020B0604020202020204" charset="0"/>
                        </a:rPr>
                        <a:t> • MAE: </a:t>
                      </a:r>
                      <a:r>
                        <a:rPr lang="en-IN" sz="2000" b="1">
                          <a:latin typeface="Garet" panose="020B0604020202020204" charset="0"/>
                        </a:rPr>
                        <a:t>15,162</a:t>
                      </a:r>
                      <a:r>
                        <a:rPr lang="en-IN" sz="2000">
                          <a:latin typeface="Garet" panose="020B0604020202020204" charset="0"/>
                        </a:rPr>
                        <a:t> • MAPE: </a:t>
                      </a:r>
                      <a:r>
                        <a:rPr lang="en-IN" sz="2000" b="1">
                          <a:latin typeface="Garet" panose="020B0604020202020204" charset="0"/>
                        </a:rPr>
                        <a:t>8.75%</a:t>
                      </a:r>
                      <a:endParaRPr lang="en-IN" sz="2000">
                        <a:latin typeface="Garet" panose="020B0604020202020204" charset="0"/>
                      </a:endParaRPr>
                    </a:p>
                  </a:txBody>
                  <a:tcPr anchor="ctr"/>
                </a:tc>
                <a:tc>
                  <a:txBody>
                    <a:bodyPr/>
                    <a:lstStyle/>
                    <a:p>
                      <a:pPr>
                        <a:buNone/>
                      </a:pPr>
                      <a:r>
                        <a:rPr lang="en-GB" sz="2000" dirty="0">
                          <a:latin typeface="Garet" panose="020B0604020202020204" charset="0"/>
                        </a:rPr>
                        <a:t>High predictive power with ~</a:t>
                      </a:r>
                      <a:r>
                        <a:rPr lang="en-GB" sz="2000" b="1" dirty="0">
                          <a:latin typeface="Garet" panose="020B0604020202020204" charset="0"/>
                        </a:rPr>
                        <a:t>91.25%</a:t>
                      </a:r>
                      <a:r>
                        <a:rPr lang="en-GB" sz="2000" dirty="0">
                          <a:latin typeface="Garet" panose="020B0604020202020204" charset="0"/>
                        </a:rPr>
                        <a:t> accuracy overall.</a:t>
                      </a:r>
                    </a:p>
                  </a:txBody>
                  <a:tcPr anchor="ctr"/>
                </a:tc>
                <a:extLst>
                  <a:ext uri="{0D108BD9-81ED-4DB2-BD59-A6C34878D82A}">
                    <a16:rowId xmlns:a16="http://schemas.microsoft.com/office/drawing/2014/main" val="822771718"/>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3" name="TextBox 3"/>
          <p:cNvSpPr txBox="1"/>
          <p:nvPr/>
        </p:nvSpPr>
        <p:spPr>
          <a:xfrm>
            <a:off x="6933854" y="140909"/>
            <a:ext cx="4046220" cy="887791"/>
          </a:xfrm>
          <a:prstGeom prst="rect">
            <a:avLst/>
          </a:prstGeom>
        </p:spPr>
        <p:txBody>
          <a:bodyPr lIns="0" tIns="0" rIns="0" bIns="0" rtlCol="0" anchor="t">
            <a:spAutoFit/>
          </a:bodyPr>
          <a:lstStyle/>
          <a:p>
            <a:pPr algn="ctr">
              <a:lnSpc>
                <a:spcPts val="7241"/>
              </a:lnSpc>
            </a:pPr>
            <a:r>
              <a:rPr lang="en-US" sz="5172" dirty="0">
                <a:solidFill>
                  <a:srgbClr val="FFFFFF"/>
                </a:solidFill>
                <a:latin typeface="HK Modular"/>
                <a:ea typeface="HK Modular"/>
                <a:cs typeface="HK Modular"/>
                <a:sym typeface="HK Modular"/>
              </a:rPr>
              <a:t>Results</a:t>
            </a:r>
          </a:p>
        </p:txBody>
      </p:sp>
      <p:sp>
        <p:nvSpPr>
          <p:cNvPr id="4" name="TextBox 4"/>
          <p:cNvSpPr txBox="1"/>
          <p:nvPr/>
        </p:nvSpPr>
        <p:spPr>
          <a:xfrm>
            <a:off x="6019800" y="5811918"/>
            <a:ext cx="8671810" cy="600164"/>
          </a:xfrm>
          <a:prstGeom prst="rect">
            <a:avLst/>
          </a:prstGeom>
        </p:spPr>
        <p:txBody>
          <a:bodyPr wrap="square" lIns="0" tIns="0" rIns="0" bIns="0" rtlCol="0" anchor="t">
            <a:spAutoFit/>
          </a:bodyPr>
          <a:lstStyle/>
          <a:p>
            <a:pPr marL="367029" lvl="1">
              <a:lnSpc>
                <a:spcPts val="4759"/>
              </a:lnSpc>
            </a:pPr>
            <a:r>
              <a:rPr lang="en-US" sz="3399" b="1" dirty="0">
                <a:solidFill>
                  <a:srgbClr val="5CE1E6"/>
                </a:solidFill>
                <a:latin typeface="Garet Bold"/>
                <a:ea typeface="Garet"/>
                <a:cs typeface="Garet"/>
                <a:sym typeface="Garet Bold"/>
              </a:rPr>
              <a:t>S</a:t>
            </a:r>
            <a:r>
              <a:rPr lang="en-IN" sz="3600" b="1" dirty="0">
                <a:solidFill>
                  <a:srgbClr val="5CE1E6"/>
                </a:solidFill>
                <a:latin typeface="Garet Bold"/>
                <a:ea typeface="Garet"/>
                <a:cs typeface="Garet"/>
                <a:sym typeface="Garet Bold"/>
              </a:rPr>
              <a:t>ATELLITE SEGMENTATION</a:t>
            </a:r>
            <a:endParaRPr lang="en-US" sz="3399" dirty="0">
              <a:solidFill>
                <a:srgbClr val="FFFFFF"/>
              </a:solidFill>
              <a:latin typeface="Garet"/>
              <a:ea typeface="Garet"/>
              <a:cs typeface="Garet"/>
              <a:sym typeface="Garet"/>
            </a:endParaRPr>
          </a:p>
        </p:txBody>
      </p:sp>
      <p:sp>
        <p:nvSpPr>
          <p:cNvPr id="8" name="TextBox 7">
            <a:extLst>
              <a:ext uri="{FF2B5EF4-FFF2-40B4-BE49-F238E27FC236}">
                <a16:creationId xmlns:a16="http://schemas.microsoft.com/office/drawing/2014/main" id="{6DC7310F-1E70-DF6A-3140-26D5F619B687}"/>
              </a:ext>
            </a:extLst>
          </p:cNvPr>
          <p:cNvSpPr txBox="1"/>
          <p:nvPr/>
        </p:nvSpPr>
        <p:spPr>
          <a:xfrm>
            <a:off x="6667375" y="9787235"/>
            <a:ext cx="6858000" cy="461665"/>
          </a:xfrm>
          <a:prstGeom prst="rect">
            <a:avLst/>
          </a:prstGeom>
          <a:noFill/>
        </p:spPr>
        <p:txBody>
          <a:bodyPr wrap="square">
            <a:spAutoFit/>
          </a:bodyPr>
          <a:lstStyle/>
          <a:p>
            <a:r>
              <a:rPr lang="en-IN" sz="2400" dirty="0">
                <a:solidFill>
                  <a:schemeClr val="bg1"/>
                </a:solidFill>
                <a:latin typeface="Garet" panose="020B0604020202020204" charset="0"/>
              </a:rPr>
              <a:t>🏡 Predicted: Residential Area</a:t>
            </a:r>
          </a:p>
        </p:txBody>
      </p:sp>
      <p:pic>
        <p:nvPicPr>
          <p:cNvPr id="10" name="Picture 9">
            <a:extLst>
              <a:ext uri="{FF2B5EF4-FFF2-40B4-BE49-F238E27FC236}">
                <a16:creationId xmlns:a16="http://schemas.microsoft.com/office/drawing/2014/main" id="{6914BE1A-E13D-2EAE-41E9-AEF95ACCBD28}"/>
              </a:ext>
            </a:extLst>
          </p:cNvPr>
          <p:cNvPicPr>
            <a:picLocks noChangeAspect="1"/>
          </p:cNvPicPr>
          <p:nvPr/>
        </p:nvPicPr>
        <p:blipFill>
          <a:blip r:embed="rId2"/>
          <a:stretch>
            <a:fillRect/>
          </a:stretch>
        </p:blipFill>
        <p:spPr>
          <a:xfrm>
            <a:off x="5105400" y="6432816"/>
            <a:ext cx="8915400" cy="3000375"/>
          </a:xfrm>
          <a:prstGeom prst="rect">
            <a:avLst/>
          </a:prstGeom>
        </p:spPr>
      </p:pic>
      <p:pic>
        <p:nvPicPr>
          <p:cNvPr id="16" name="Picture 15">
            <a:extLst>
              <a:ext uri="{FF2B5EF4-FFF2-40B4-BE49-F238E27FC236}">
                <a16:creationId xmlns:a16="http://schemas.microsoft.com/office/drawing/2014/main" id="{9E90757C-2D75-77D4-5631-3112A8E74EE1}"/>
              </a:ext>
            </a:extLst>
          </p:cNvPr>
          <p:cNvPicPr>
            <a:picLocks noChangeAspect="1"/>
          </p:cNvPicPr>
          <p:nvPr/>
        </p:nvPicPr>
        <p:blipFill>
          <a:blip r:embed="rId3"/>
          <a:stretch>
            <a:fillRect/>
          </a:stretch>
        </p:blipFill>
        <p:spPr>
          <a:xfrm>
            <a:off x="9158990" y="1384125"/>
            <a:ext cx="8671810" cy="4330481"/>
          </a:xfrm>
          <a:prstGeom prst="rect">
            <a:avLst/>
          </a:prstGeom>
        </p:spPr>
      </p:pic>
      <p:sp>
        <p:nvSpPr>
          <p:cNvPr id="17" name="TextBox 4">
            <a:extLst>
              <a:ext uri="{FF2B5EF4-FFF2-40B4-BE49-F238E27FC236}">
                <a16:creationId xmlns:a16="http://schemas.microsoft.com/office/drawing/2014/main" id="{9D488D95-6276-64DB-BD70-CD42D15B961B}"/>
              </a:ext>
            </a:extLst>
          </p:cNvPr>
          <p:cNvSpPr txBox="1"/>
          <p:nvPr/>
        </p:nvSpPr>
        <p:spPr>
          <a:xfrm>
            <a:off x="11430000" y="645652"/>
            <a:ext cx="9822084" cy="600164"/>
          </a:xfrm>
          <a:prstGeom prst="rect">
            <a:avLst/>
          </a:prstGeom>
        </p:spPr>
        <p:txBody>
          <a:bodyPr wrap="square" lIns="0" tIns="0" rIns="0" bIns="0" rtlCol="0" anchor="t">
            <a:spAutoFit/>
          </a:bodyPr>
          <a:lstStyle/>
          <a:p>
            <a:pPr marL="367029" lvl="1">
              <a:lnSpc>
                <a:spcPts val="4759"/>
              </a:lnSpc>
            </a:pPr>
            <a:r>
              <a:rPr lang="en-US" sz="3399" b="1" dirty="0">
                <a:solidFill>
                  <a:srgbClr val="5CE1E6"/>
                </a:solidFill>
                <a:latin typeface="Garet Bold"/>
                <a:ea typeface="Garet"/>
                <a:cs typeface="Garet"/>
                <a:sym typeface="Garet Bold"/>
              </a:rPr>
              <a:t>PRICE PREDICTION</a:t>
            </a:r>
            <a:endParaRPr lang="en-US" sz="3399" dirty="0">
              <a:solidFill>
                <a:srgbClr val="FFFFFF"/>
              </a:solidFill>
              <a:latin typeface="Garet"/>
              <a:ea typeface="Garet"/>
              <a:cs typeface="Garet"/>
              <a:sym typeface="Garet"/>
            </a:endParaRPr>
          </a:p>
        </p:txBody>
      </p:sp>
      <p:pic>
        <p:nvPicPr>
          <p:cNvPr id="20" name="Picture 19">
            <a:extLst>
              <a:ext uri="{FF2B5EF4-FFF2-40B4-BE49-F238E27FC236}">
                <a16:creationId xmlns:a16="http://schemas.microsoft.com/office/drawing/2014/main" id="{C26C82E2-6887-18E0-E82C-939C42A00F22}"/>
              </a:ext>
            </a:extLst>
          </p:cNvPr>
          <p:cNvPicPr>
            <a:picLocks noChangeAspect="1"/>
          </p:cNvPicPr>
          <p:nvPr/>
        </p:nvPicPr>
        <p:blipFill>
          <a:blip r:embed="rId4"/>
          <a:stretch>
            <a:fillRect/>
          </a:stretch>
        </p:blipFill>
        <p:spPr>
          <a:xfrm>
            <a:off x="457200" y="1357871"/>
            <a:ext cx="8142626" cy="4333875"/>
          </a:xfrm>
          <a:prstGeom prst="rect">
            <a:avLst/>
          </a:prstGeom>
        </p:spPr>
      </p:pic>
      <p:sp>
        <p:nvSpPr>
          <p:cNvPr id="21" name="TextBox 4">
            <a:extLst>
              <a:ext uri="{FF2B5EF4-FFF2-40B4-BE49-F238E27FC236}">
                <a16:creationId xmlns:a16="http://schemas.microsoft.com/office/drawing/2014/main" id="{5B466A9A-5DA4-0198-8800-F2BFD49396B6}"/>
              </a:ext>
            </a:extLst>
          </p:cNvPr>
          <p:cNvSpPr txBox="1"/>
          <p:nvPr/>
        </p:nvSpPr>
        <p:spPr>
          <a:xfrm>
            <a:off x="762000" y="655278"/>
            <a:ext cx="6667610" cy="592470"/>
          </a:xfrm>
          <a:prstGeom prst="rect">
            <a:avLst/>
          </a:prstGeom>
        </p:spPr>
        <p:txBody>
          <a:bodyPr wrap="square" lIns="0" tIns="0" rIns="0" bIns="0" rtlCol="0" anchor="t">
            <a:spAutoFit/>
          </a:bodyPr>
          <a:lstStyle/>
          <a:p>
            <a:pPr marL="367029" lvl="1">
              <a:lnSpc>
                <a:spcPts val="4759"/>
              </a:lnSpc>
            </a:pPr>
            <a:r>
              <a:rPr lang="en-US" sz="3399" b="1" dirty="0">
                <a:solidFill>
                  <a:srgbClr val="5CE1E6"/>
                </a:solidFill>
                <a:latin typeface="Garet Bold"/>
                <a:ea typeface="Garet"/>
                <a:cs typeface="Garet"/>
                <a:sym typeface="Garet Bold"/>
              </a:rPr>
              <a:t>PRICE TREND OVER TIME</a:t>
            </a:r>
            <a:endParaRPr lang="en-US" sz="3399" dirty="0">
              <a:solidFill>
                <a:srgbClr val="FFFFFF"/>
              </a:solidFill>
              <a:latin typeface="Garet"/>
              <a:ea typeface="Garet"/>
              <a:cs typeface="Garet"/>
              <a:sym typeface="Gare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4" name="Freeform 4"/>
          <p:cNvSpPr/>
          <p:nvPr/>
        </p:nvSpPr>
        <p:spPr>
          <a:xfrm>
            <a:off x="12003194" y="356424"/>
            <a:ext cx="1350818" cy="1350818"/>
          </a:xfrm>
          <a:custGeom>
            <a:avLst/>
            <a:gdLst/>
            <a:ahLst/>
            <a:cxnLst/>
            <a:rect l="l" t="t" r="r" b="b"/>
            <a:pathLst>
              <a:path w="1350818" h="1350818">
                <a:moveTo>
                  <a:pt x="0" y="0"/>
                </a:moveTo>
                <a:lnTo>
                  <a:pt x="1350818" y="0"/>
                </a:lnTo>
                <a:lnTo>
                  <a:pt x="1350818" y="1350818"/>
                </a:lnTo>
                <a:lnTo>
                  <a:pt x="0" y="13508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5" name="TextBox 5"/>
          <p:cNvSpPr txBox="1"/>
          <p:nvPr/>
        </p:nvSpPr>
        <p:spPr>
          <a:xfrm>
            <a:off x="4648200" y="677249"/>
            <a:ext cx="7593292" cy="709168"/>
          </a:xfrm>
          <a:prstGeom prst="rect">
            <a:avLst/>
          </a:prstGeom>
        </p:spPr>
        <p:txBody>
          <a:bodyPr wrap="square" lIns="0" tIns="0" rIns="0" bIns="0" rtlCol="0" anchor="t">
            <a:spAutoFit/>
          </a:bodyPr>
          <a:lstStyle/>
          <a:p>
            <a:pPr algn="ctr">
              <a:lnSpc>
                <a:spcPts val="6159"/>
              </a:lnSpc>
              <a:spcBef>
                <a:spcPct val="0"/>
              </a:spcBef>
            </a:pPr>
            <a:r>
              <a:rPr lang="en-US" sz="4399" dirty="0">
                <a:solidFill>
                  <a:srgbClr val="FFFFFF"/>
                </a:solidFill>
                <a:latin typeface="HK Modular"/>
                <a:ea typeface="HK Modular"/>
                <a:cs typeface="HK Modular"/>
                <a:sym typeface="HK Modular"/>
              </a:rPr>
              <a:t>USER INTERFACE</a:t>
            </a:r>
          </a:p>
        </p:txBody>
      </p:sp>
      <p:pic>
        <p:nvPicPr>
          <p:cNvPr id="7" name="Picture 6" descr="A screenshot of a computer&#10;&#10;AI-generated content may be incorrect.">
            <a:extLst>
              <a:ext uri="{FF2B5EF4-FFF2-40B4-BE49-F238E27FC236}">
                <a16:creationId xmlns:a16="http://schemas.microsoft.com/office/drawing/2014/main" id="{42DA739D-F6B0-C901-ABE1-C043E2C47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921" y="2720157"/>
            <a:ext cx="6260306" cy="4929417"/>
          </a:xfrm>
          <a:prstGeom prst="rect">
            <a:avLst/>
          </a:prstGeom>
        </p:spPr>
      </p:pic>
      <p:pic>
        <p:nvPicPr>
          <p:cNvPr id="9" name="Picture 8" descr="A screenshot of a computer program&#10;&#10;AI-generated content may be incorrect.">
            <a:extLst>
              <a:ext uri="{FF2B5EF4-FFF2-40B4-BE49-F238E27FC236}">
                <a16:creationId xmlns:a16="http://schemas.microsoft.com/office/drawing/2014/main" id="{97856341-9D56-D516-E819-EED5D94397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4439" y="2720158"/>
            <a:ext cx="5964790" cy="4929417"/>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1DD49EE3-BAE8-A426-6462-FFA1DBABD3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40425" y="2682057"/>
            <a:ext cx="5622654" cy="502613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5912999" y="173386"/>
            <a:ext cx="6462002" cy="855314"/>
          </a:xfrm>
          <a:prstGeom prst="rect">
            <a:avLst/>
          </a:prstGeom>
        </p:spPr>
        <p:txBody>
          <a:bodyPr lIns="0" tIns="0" rIns="0" bIns="0" rtlCol="0" anchor="t">
            <a:spAutoFit/>
          </a:bodyPr>
          <a:lstStyle/>
          <a:p>
            <a:pPr algn="ctr">
              <a:lnSpc>
                <a:spcPts val="6931"/>
              </a:lnSpc>
            </a:pPr>
            <a:r>
              <a:rPr lang="en-US" sz="4951">
                <a:solidFill>
                  <a:srgbClr val="F1F2F2"/>
                </a:solidFill>
                <a:latin typeface="HK Modular"/>
                <a:ea typeface="HK Modular"/>
                <a:cs typeface="HK Modular"/>
                <a:sym typeface="HK Modular"/>
              </a:rPr>
              <a:t>Challenges</a:t>
            </a:r>
          </a:p>
        </p:txBody>
      </p:sp>
      <p:sp>
        <p:nvSpPr>
          <p:cNvPr id="3" name="TextBox 3"/>
          <p:cNvSpPr txBox="1"/>
          <p:nvPr/>
        </p:nvSpPr>
        <p:spPr>
          <a:xfrm>
            <a:off x="1625452" y="2062804"/>
            <a:ext cx="4429839" cy="592470"/>
          </a:xfrm>
          <a:prstGeom prst="rect">
            <a:avLst/>
          </a:prstGeom>
        </p:spPr>
        <p:txBody>
          <a:bodyPr lIns="0" tIns="0" rIns="0" bIns="0" rtlCol="0" anchor="t">
            <a:spAutoFit/>
          </a:bodyPr>
          <a:lstStyle/>
          <a:p>
            <a:pPr algn="l">
              <a:lnSpc>
                <a:spcPts val="4759"/>
              </a:lnSpc>
            </a:pPr>
            <a:r>
              <a:rPr lang="en-US" sz="3399" b="1" dirty="0">
                <a:solidFill>
                  <a:srgbClr val="5CE1E6"/>
                </a:solidFill>
                <a:latin typeface="Garet Bold"/>
                <a:ea typeface="Garet Bold"/>
                <a:cs typeface="Garet Bold"/>
                <a:sym typeface="Garet Bold"/>
              </a:rPr>
              <a:t>1. DATA QUALITY</a:t>
            </a:r>
          </a:p>
        </p:txBody>
      </p:sp>
      <p:sp>
        <p:nvSpPr>
          <p:cNvPr id="4" name="TextBox 4"/>
          <p:cNvSpPr txBox="1"/>
          <p:nvPr/>
        </p:nvSpPr>
        <p:spPr>
          <a:xfrm>
            <a:off x="1625452" y="2772266"/>
            <a:ext cx="16205348" cy="1200329"/>
          </a:xfrm>
          <a:prstGeom prst="rect">
            <a:avLst/>
          </a:prstGeom>
        </p:spPr>
        <p:txBody>
          <a:bodyPr wrap="square" lIns="0" tIns="0" rIns="0" bIns="0" rtlCol="0" anchor="t">
            <a:spAutoFit/>
          </a:bodyPr>
          <a:lstStyle/>
          <a:p>
            <a:pPr>
              <a:lnSpc>
                <a:spcPts val="4759"/>
              </a:lnSpc>
              <a:spcBef>
                <a:spcPct val="0"/>
              </a:spcBef>
            </a:pPr>
            <a:r>
              <a:rPr lang="en-GB" sz="3200" dirty="0">
                <a:solidFill>
                  <a:schemeClr val="bg1"/>
                </a:solidFill>
                <a:latin typeface="Garet" panose="020B0604020202020204" charset="0"/>
              </a:rPr>
              <a:t>missing housing attributes, and region-wise price fluctuations made preprocessing and normalization essential.</a:t>
            </a:r>
            <a:endParaRPr lang="en-US" sz="3200" dirty="0">
              <a:solidFill>
                <a:schemeClr val="bg1"/>
              </a:solidFill>
              <a:latin typeface="Garet" panose="020B0604020202020204" charset="0"/>
              <a:ea typeface="Garet"/>
              <a:cs typeface="Garet"/>
              <a:sym typeface="Garet"/>
            </a:endParaRPr>
          </a:p>
        </p:txBody>
      </p:sp>
      <p:sp>
        <p:nvSpPr>
          <p:cNvPr id="5" name="TextBox 5"/>
          <p:cNvSpPr txBox="1"/>
          <p:nvPr/>
        </p:nvSpPr>
        <p:spPr>
          <a:xfrm>
            <a:off x="1625452" y="4433260"/>
            <a:ext cx="3525322" cy="592470"/>
          </a:xfrm>
          <a:prstGeom prst="rect">
            <a:avLst/>
          </a:prstGeom>
        </p:spPr>
        <p:txBody>
          <a:bodyPr lIns="0" tIns="0" rIns="0" bIns="0" rtlCol="0" anchor="t">
            <a:spAutoFit/>
          </a:bodyPr>
          <a:lstStyle/>
          <a:p>
            <a:pPr algn="l">
              <a:lnSpc>
                <a:spcPts val="4759"/>
              </a:lnSpc>
            </a:pPr>
            <a:r>
              <a:rPr lang="en-US" sz="3399" b="1" dirty="0">
                <a:solidFill>
                  <a:srgbClr val="5CE1E6"/>
                </a:solidFill>
                <a:latin typeface="Garet Bold"/>
                <a:ea typeface="Garet Bold"/>
                <a:cs typeface="Garet Bold"/>
                <a:sym typeface="Garet Bold"/>
              </a:rPr>
              <a:t>2.OVERFITTING</a:t>
            </a:r>
          </a:p>
        </p:txBody>
      </p:sp>
      <p:sp>
        <p:nvSpPr>
          <p:cNvPr id="6" name="TextBox 6"/>
          <p:cNvSpPr txBox="1"/>
          <p:nvPr/>
        </p:nvSpPr>
        <p:spPr>
          <a:xfrm>
            <a:off x="1625452" y="5318450"/>
            <a:ext cx="15500250" cy="1208023"/>
          </a:xfrm>
          <a:prstGeom prst="rect">
            <a:avLst/>
          </a:prstGeom>
        </p:spPr>
        <p:txBody>
          <a:bodyPr lIns="0" tIns="0" rIns="0" bIns="0" rtlCol="0" anchor="t">
            <a:spAutoFit/>
          </a:bodyPr>
          <a:lstStyle/>
          <a:p>
            <a:pPr algn="l">
              <a:lnSpc>
                <a:spcPts val="4759"/>
              </a:lnSpc>
              <a:spcBef>
                <a:spcPct val="0"/>
              </a:spcBef>
            </a:pPr>
            <a:r>
              <a:rPr lang="en-US" sz="3399" dirty="0">
                <a:solidFill>
                  <a:srgbClr val="FFFFFF"/>
                </a:solidFill>
                <a:latin typeface="Garet"/>
                <a:ea typeface="Garet"/>
                <a:cs typeface="Garet"/>
                <a:sym typeface="Garet"/>
              </a:rPr>
              <a:t>Preventing overfitting, especially with a large number of values and data for some feature, required careful regularization.</a:t>
            </a:r>
          </a:p>
        </p:txBody>
      </p:sp>
      <p:sp>
        <p:nvSpPr>
          <p:cNvPr id="7" name="TextBox 7"/>
          <p:cNvSpPr txBox="1"/>
          <p:nvPr/>
        </p:nvSpPr>
        <p:spPr>
          <a:xfrm>
            <a:off x="1625452" y="6803715"/>
            <a:ext cx="8080296" cy="592470"/>
          </a:xfrm>
          <a:prstGeom prst="rect">
            <a:avLst/>
          </a:prstGeom>
        </p:spPr>
        <p:txBody>
          <a:bodyPr lIns="0" tIns="0" rIns="0" bIns="0" rtlCol="0" anchor="t">
            <a:spAutoFit/>
          </a:bodyPr>
          <a:lstStyle/>
          <a:p>
            <a:pPr algn="l">
              <a:lnSpc>
                <a:spcPts val="4759"/>
              </a:lnSpc>
            </a:pPr>
            <a:r>
              <a:rPr lang="en-US" sz="3399" b="1" dirty="0">
                <a:solidFill>
                  <a:srgbClr val="5CE1E6"/>
                </a:solidFill>
                <a:latin typeface="Garet Bold"/>
                <a:ea typeface="Garet Bold"/>
                <a:cs typeface="Garet Bold"/>
                <a:sym typeface="Garet Bold"/>
              </a:rPr>
              <a:t>3.INTEGRATION</a:t>
            </a:r>
          </a:p>
        </p:txBody>
      </p:sp>
      <p:sp>
        <p:nvSpPr>
          <p:cNvPr id="8" name="TextBox 8"/>
          <p:cNvSpPr txBox="1"/>
          <p:nvPr/>
        </p:nvSpPr>
        <p:spPr>
          <a:xfrm>
            <a:off x="1603074" y="7505700"/>
            <a:ext cx="16205348" cy="2431435"/>
          </a:xfrm>
          <a:prstGeom prst="rect">
            <a:avLst/>
          </a:prstGeom>
        </p:spPr>
        <p:txBody>
          <a:bodyPr wrap="square" lIns="0" tIns="0" rIns="0" bIns="0" rtlCol="0" anchor="t">
            <a:spAutoFit/>
          </a:bodyPr>
          <a:lstStyle/>
          <a:p>
            <a:pPr algn="just">
              <a:lnSpc>
                <a:spcPts val="4759"/>
              </a:lnSpc>
              <a:spcBef>
                <a:spcPct val="0"/>
              </a:spcBef>
            </a:pPr>
            <a:r>
              <a:rPr lang="en-GB" sz="3200" dirty="0">
                <a:solidFill>
                  <a:schemeClr val="bg1"/>
                </a:solidFill>
                <a:latin typeface="Garet" panose="020B0604020202020204" charset="0"/>
              </a:rPr>
              <a:t>Combining segmentation, valuation, and forecasting into a single pipeline involved managing large models, GPU/CPU constraints, and stable </a:t>
            </a:r>
            <a:r>
              <a:rPr lang="en-GB" sz="3200" dirty="0" err="1">
                <a:solidFill>
                  <a:schemeClr val="bg1"/>
                </a:solidFill>
                <a:latin typeface="Garet" panose="020B0604020202020204" charset="0"/>
              </a:rPr>
              <a:t>Streamlit</a:t>
            </a:r>
            <a:r>
              <a:rPr lang="en-GB" sz="3200" dirty="0">
                <a:solidFill>
                  <a:schemeClr val="bg1"/>
                </a:solidFill>
                <a:latin typeface="Garet" panose="020B0604020202020204" charset="0"/>
              </a:rPr>
              <a:t> session flow.</a:t>
            </a:r>
          </a:p>
          <a:p>
            <a:pPr algn="just">
              <a:lnSpc>
                <a:spcPts val="4759"/>
              </a:lnSpc>
              <a:spcBef>
                <a:spcPct val="0"/>
              </a:spcBef>
            </a:pPr>
            <a:endParaRPr lang="en-US" sz="3200" dirty="0">
              <a:solidFill>
                <a:schemeClr val="bg1"/>
              </a:solidFill>
              <a:latin typeface="Garet" panose="020B0604020202020204" charset="0"/>
              <a:ea typeface="Garet"/>
              <a:cs typeface="Garet"/>
              <a:sym typeface="Gare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3" name="TextBox 3"/>
          <p:cNvSpPr txBox="1"/>
          <p:nvPr/>
        </p:nvSpPr>
        <p:spPr>
          <a:xfrm>
            <a:off x="5410200" y="380171"/>
            <a:ext cx="6484620" cy="862438"/>
          </a:xfrm>
          <a:prstGeom prst="rect">
            <a:avLst/>
          </a:prstGeom>
        </p:spPr>
        <p:txBody>
          <a:bodyPr lIns="0" tIns="0" rIns="0" bIns="0" rtlCol="0" anchor="t">
            <a:spAutoFit/>
          </a:bodyPr>
          <a:lstStyle/>
          <a:p>
            <a:pPr algn="ctr">
              <a:lnSpc>
                <a:spcPts val="7064"/>
              </a:lnSpc>
            </a:pPr>
            <a:r>
              <a:rPr lang="en-US" sz="5045" dirty="0">
                <a:solidFill>
                  <a:srgbClr val="FFFFFF"/>
                </a:solidFill>
                <a:latin typeface="HK Modular"/>
                <a:ea typeface="HK Modular"/>
                <a:cs typeface="HK Modular"/>
                <a:sym typeface="HK Modular"/>
              </a:rPr>
              <a:t>Future Scope</a:t>
            </a:r>
          </a:p>
        </p:txBody>
      </p:sp>
      <p:sp>
        <p:nvSpPr>
          <p:cNvPr id="4" name="TextBox 4"/>
          <p:cNvSpPr txBox="1"/>
          <p:nvPr/>
        </p:nvSpPr>
        <p:spPr>
          <a:xfrm>
            <a:off x="6892083" y="1848806"/>
            <a:ext cx="10895535" cy="3046988"/>
          </a:xfrm>
          <a:prstGeom prst="rect">
            <a:avLst/>
          </a:prstGeom>
        </p:spPr>
        <p:txBody>
          <a:bodyPr lIns="0" tIns="0" rIns="0" bIns="0" rtlCol="0" anchor="t">
            <a:spAutoFit/>
          </a:bodyPr>
          <a:lstStyle/>
          <a:p>
            <a:pPr marL="734059" lvl="1" indent="-367030">
              <a:lnSpc>
                <a:spcPts val="4759"/>
              </a:lnSpc>
              <a:buFont typeface="Arial"/>
              <a:buChar char="•"/>
            </a:pPr>
            <a:r>
              <a:rPr lang="en-GB" sz="3200" dirty="0">
                <a:solidFill>
                  <a:schemeClr val="bg1"/>
                </a:solidFill>
                <a:latin typeface="Garet" panose="020B0604020202020204" charset="0"/>
              </a:rPr>
              <a:t>The system can be scaled to include more cities and countries, allowing it to </a:t>
            </a:r>
            <a:r>
              <a:rPr lang="en-GB" sz="3200" dirty="0" err="1">
                <a:solidFill>
                  <a:schemeClr val="bg1"/>
                </a:solidFill>
                <a:latin typeface="Garet" panose="020B0604020202020204" charset="0"/>
              </a:rPr>
              <a:t>analyze</a:t>
            </a:r>
            <a:r>
              <a:rPr lang="en-GB" sz="3200" dirty="0">
                <a:solidFill>
                  <a:schemeClr val="bg1"/>
                </a:solidFill>
                <a:latin typeface="Garet" panose="020B0604020202020204" charset="0"/>
              </a:rPr>
              <a:t> diverse property trends. This expansion increases the platform’s usefulness for buyers, investors, and planners across different regions.</a:t>
            </a:r>
            <a:endParaRPr lang="en-US" sz="3200" dirty="0">
              <a:solidFill>
                <a:schemeClr val="bg1"/>
              </a:solidFill>
              <a:latin typeface="Garet" panose="020B0604020202020204" charset="0"/>
              <a:ea typeface="Garet"/>
              <a:cs typeface="Garet"/>
              <a:sym typeface="Garet"/>
            </a:endParaRPr>
          </a:p>
        </p:txBody>
      </p:sp>
      <p:sp>
        <p:nvSpPr>
          <p:cNvPr id="6" name="TextBox 6"/>
          <p:cNvSpPr txBox="1"/>
          <p:nvPr/>
        </p:nvSpPr>
        <p:spPr>
          <a:xfrm>
            <a:off x="6876843" y="5581883"/>
            <a:ext cx="11106357" cy="3662541"/>
          </a:xfrm>
          <a:prstGeom prst="rect">
            <a:avLst/>
          </a:prstGeom>
        </p:spPr>
        <p:txBody>
          <a:bodyPr lIns="0" tIns="0" rIns="0" bIns="0" rtlCol="0" anchor="t">
            <a:spAutoFit/>
          </a:bodyPr>
          <a:lstStyle/>
          <a:p>
            <a:pPr marL="734059" lvl="1" indent="-367030">
              <a:lnSpc>
                <a:spcPts val="4759"/>
              </a:lnSpc>
              <a:buFont typeface="Arial"/>
              <a:buChar char="•"/>
            </a:pPr>
            <a:r>
              <a:rPr lang="en-GB" sz="3200" dirty="0">
                <a:solidFill>
                  <a:schemeClr val="bg1"/>
                </a:solidFill>
                <a:latin typeface="Garet" panose="020B0604020202020204" charset="0"/>
              </a:rPr>
              <a:t>By connecting to live market feeds, updated satellite images, and economic indicators, the platform can continuously refresh predictions. This real-time capability makes forecasts more accurate and responsive to changing market conditions.</a:t>
            </a:r>
            <a:endParaRPr lang="en-US" sz="3200" dirty="0">
              <a:solidFill>
                <a:schemeClr val="bg1"/>
              </a:solidFill>
              <a:latin typeface="Garet" panose="020B0604020202020204" charset="0"/>
              <a:ea typeface="Garet"/>
              <a:cs typeface="Garet"/>
              <a:sym typeface="Garet"/>
            </a:endParaRPr>
          </a:p>
        </p:txBody>
      </p:sp>
      <p:pic>
        <p:nvPicPr>
          <p:cNvPr id="1026" name="Picture 2" descr="The Future Of Real Estate Tech: How We Got Here And What's Next In An  Exploding New Ecosystem">
            <a:extLst>
              <a:ext uri="{FF2B5EF4-FFF2-40B4-BE49-F238E27FC236}">
                <a16:creationId xmlns:a16="http://schemas.microsoft.com/office/drawing/2014/main" id="{D49CD6D4-F7FD-38F0-1AEA-C08C9C7D9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614787"/>
            <a:ext cx="6705600" cy="59341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5518592" y="550502"/>
            <a:ext cx="7157502" cy="789319"/>
          </a:xfrm>
          <a:prstGeom prst="rect">
            <a:avLst/>
          </a:prstGeom>
        </p:spPr>
        <p:txBody>
          <a:bodyPr wrap="square" lIns="0" tIns="0" rIns="0" bIns="0" rtlCol="0" anchor="t">
            <a:spAutoFit/>
          </a:bodyPr>
          <a:lstStyle/>
          <a:p>
            <a:pPr algn="ctr">
              <a:lnSpc>
                <a:spcPts val="6859"/>
              </a:lnSpc>
              <a:spcBef>
                <a:spcPct val="0"/>
              </a:spcBef>
            </a:pPr>
            <a:r>
              <a:rPr lang="en-US" sz="4899" dirty="0">
                <a:solidFill>
                  <a:srgbClr val="FFFFFF"/>
                </a:solidFill>
                <a:latin typeface="HK Modular"/>
                <a:ea typeface="HK Modular"/>
                <a:cs typeface="HK Modular"/>
                <a:sym typeface="HK Modular"/>
              </a:rPr>
              <a:t>CONCLUSION</a:t>
            </a:r>
          </a:p>
        </p:txBody>
      </p:sp>
      <p:sp>
        <p:nvSpPr>
          <p:cNvPr id="3" name="Freeform 3"/>
          <p:cNvSpPr/>
          <p:nvPr/>
        </p:nvSpPr>
        <p:spPr>
          <a:xfrm>
            <a:off x="124691" y="116407"/>
            <a:ext cx="2691245" cy="2691245"/>
          </a:xfrm>
          <a:custGeom>
            <a:avLst/>
            <a:gdLst/>
            <a:ahLst/>
            <a:cxnLst/>
            <a:rect l="l" t="t" r="r" b="b"/>
            <a:pathLst>
              <a:path w="2691245" h="2691245">
                <a:moveTo>
                  <a:pt x="0" y="0"/>
                </a:moveTo>
                <a:lnTo>
                  <a:pt x="2691245" y="0"/>
                </a:lnTo>
                <a:lnTo>
                  <a:pt x="2691245" y="2691245"/>
                </a:lnTo>
                <a:lnTo>
                  <a:pt x="0" y="2691245"/>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4"/>
          <p:cNvSpPr txBox="1"/>
          <p:nvPr/>
        </p:nvSpPr>
        <p:spPr>
          <a:xfrm>
            <a:off x="2410691" y="2339946"/>
            <a:ext cx="14401800" cy="1831271"/>
          </a:xfrm>
          <a:prstGeom prst="rect">
            <a:avLst/>
          </a:prstGeom>
        </p:spPr>
        <p:txBody>
          <a:bodyPr lIns="0" tIns="0" rIns="0" bIns="0" rtlCol="0" anchor="t">
            <a:spAutoFit/>
          </a:bodyPr>
          <a:lstStyle/>
          <a:p>
            <a:pPr marL="734059" lvl="1" indent="-367030" algn="ctr">
              <a:lnSpc>
                <a:spcPts val="4759"/>
              </a:lnSpc>
              <a:buFont typeface="Arial"/>
              <a:buChar char="•"/>
            </a:pPr>
            <a:r>
              <a:rPr lang="en-GB" sz="3400" dirty="0">
                <a:solidFill>
                  <a:schemeClr val="bg1"/>
                </a:solidFill>
                <a:latin typeface="Garet Bold" panose="020B0604020202020204" charset="0"/>
              </a:rPr>
              <a:t>Realty AI successfully combines satellite segmentation, price prediction, and market forecasting into a unified decision-support system.</a:t>
            </a:r>
            <a:endParaRPr lang="en-US" sz="3400" b="1" dirty="0">
              <a:solidFill>
                <a:schemeClr val="bg1"/>
              </a:solidFill>
              <a:latin typeface="Garet Bold" panose="020B0604020202020204" charset="0"/>
              <a:ea typeface="Garet Bold"/>
              <a:cs typeface="Garet Bold"/>
              <a:sym typeface="Garet Bold"/>
            </a:endParaRPr>
          </a:p>
        </p:txBody>
      </p:sp>
      <p:sp>
        <p:nvSpPr>
          <p:cNvPr id="5" name="TextBox 5"/>
          <p:cNvSpPr txBox="1"/>
          <p:nvPr/>
        </p:nvSpPr>
        <p:spPr>
          <a:xfrm>
            <a:off x="2815936" y="4581109"/>
            <a:ext cx="13466618" cy="2439129"/>
          </a:xfrm>
          <a:prstGeom prst="rect">
            <a:avLst/>
          </a:prstGeom>
        </p:spPr>
        <p:txBody>
          <a:bodyPr wrap="square" lIns="0" tIns="0" rIns="0" bIns="0" rtlCol="0" anchor="t">
            <a:spAutoFit/>
          </a:bodyPr>
          <a:lstStyle/>
          <a:p>
            <a:pPr marL="734059" lvl="1" indent="-367030" algn="ctr">
              <a:lnSpc>
                <a:spcPts val="4759"/>
              </a:lnSpc>
              <a:buFont typeface="Arial"/>
              <a:buChar char="•"/>
            </a:pPr>
            <a:r>
              <a:rPr lang="en-GB" sz="3400" dirty="0">
                <a:solidFill>
                  <a:schemeClr val="bg1"/>
                </a:solidFill>
                <a:latin typeface="Garet Bold" panose="020B0604020202020204" charset="0"/>
              </a:rPr>
              <a:t>By integrating U-Net, </a:t>
            </a:r>
            <a:r>
              <a:rPr lang="en-GB" sz="3400" dirty="0" err="1">
                <a:solidFill>
                  <a:schemeClr val="bg1"/>
                </a:solidFill>
                <a:latin typeface="Garet Bold" panose="020B0604020202020204" charset="0"/>
              </a:rPr>
              <a:t>LightGBM</a:t>
            </a:r>
            <a:r>
              <a:rPr lang="en-GB" sz="3400" dirty="0">
                <a:solidFill>
                  <a:schemeClr val="bg1"/>
                </a:solidFill>
                <a:latin typeface="Garet Bold" panose="020B0604020202020204" charset="0"/>
              </a:rPr>
              <a:t>, and LSTM models, the platform delivers accurate, data-driven insights that help users understand property conditions and future trends. </a:t>
            </a:r>
            <a:endParaRPr lang="en-US" sz="3400" b="1" dirty="0">
              <a:solidFill>
                <a:schemeClr val="bg1"/>
              </a:solidFill>
              <a:latin typeface="Garet Bold" panose="020B0604020202020204" charset="0"/>
              <a:ea typeface="Garet Bold"/>
              <a:cs typeface="Garet Bold"/>
              <a:sym typeface="Garet Bold"/>
            </a:endParaRPr>
          </a:p>
        </p:txBody>
      </p:sp>
      <p:sp>
        <p:nvSpPr>
          <p:cNvPr id="6" name="TextBox 6"/>
          <p:cNvSpPr txBox="1"/>
          <p:nvPr/>
        </p:nvSpPr>
        <p:spPr>
          <a:xfrm>
            <a:off x="2878282" y="7430130"/>
            <a:ext cx="13199918" cy="1831271"/>
          </a:xfrm>
          <a:prstGeom prst="rect">
            <a:avLst/>
          </a:prstGeom>
        </p:spPr>
        <p:txBody>
          <a:bodyPr wrap="square" lIns="0" tIns="0" rIns="0" bIns="0" rtlCol="0" anchor="t">
            <a:spAutoFit/>
          </a:bodyPr>
          <a:lstStyle/>
          <a:p>
            <a:pPr marL="734059" lvl="1" indent="-367030" algn="ctr">
              <a:lnSpc>
                <a:spcPts val="4759"/>
              </a:lnSpc>
              <a:buFont typeface="Arial"/>
              <a:buChar char="•"/>
            </a:pPr>
            <a:r>
              <a:rPr lang="en-GB" sz="3400" dirty="0">
                <a:solidFill>
                  <a:schemeClr val="bg1"/>
                </a:solidFill>
                <a:latin typeface="Garet Bold" panose="020B0604020202020204" charset="0"/>
              </a:rPr>
              <a:t>This project demonstrates how AI can transform real-estate analysis into a faster, more reliable, and more accessible process.</a:t>
            </a:r>
            <a:endParaRPr lang="en-US" sz="3400" b="1" dirty="0">
              <a:solidFill>
                <a:schemeClr val="bg1"/>
              </a:solidFill>
              <a:latin typeface="Garet Bold" panose="020B0604020202020204" charset="0"/>
              <a:ea typeface="Garet Bold"/>
              <a:cs typeface="Garet Bold"/>
              <a:sym typeface="Garet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txBody>
            <a:bodyPr/>
            <a:lstStyle/>
            <a:p>
              <a:endParaRPr lang="en-IN"/>
            </a:p>
          </p:txBody>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843386"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TextBox 7"/>
          <p:cNvSpPr txBox="1"/>
          <p:nvPr/>
        </p:nvSpPr>
        <p:spPr>
          <a:xfrm>
            <a:off x="4061681" y="3220694"/>
            <a:ext cx="10164638" cy="3464612"/>
          </a:xfrm>
          <a:prstGeom prst="rect">
            <a:avLst/>
          </a:prstGeom>
        </p:spPr>
        <p:txBody>
          <a:bodyPr lIns="0" tIns="0" rIns="0" bIns="0" rtlCol="0" anchor="t">
            <a:spAutoFit/>
          </a:bodyPr>
          <a:lstStyle/>
          <a:p>
            <a:pPr algn="ctr">
              <a:lnSpc>
                <a:spcPts val="28402"/>
              </a:lnSpc>
              <a:spcBef>
                <a:spcPct val="0"/>
              </a:spcBef>
            </a:pPr>
            <a:r>
              <a:rPr lang="en-US" sz="20287">
                <a:solidFill>
                  <a:srgbClr val="FFFFFF"/>
                </a:solidFill>
                <a:latin typeface="TT Octosquares Compressed"/>
                <a:ea typeface="TT Octosquares Compressed"/>
                <a:cs typeface="TT Octosquares Compressed"/>
                <a:sym typeface="TT Octosquares Compressed"/>
              </a:rPr>
              <a:t>THANK YOU</a:t>
            </a:r>
          </a:p>
        </p:txBody>
      </p:sp>
      <p:sp>
        <p:nvSpPr>
          <p:cNvPr id="8" name="Freeform 8"/>
          <p:cNvSpPr/>
          <p:nvPr/>
        </p:nvSpPr>
        <p:spPr>
          <a:xfrm>
            <a:off x="2105520"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9" name="Freeform 9"/>
          <p:cNvSpPr/>
          <p:nvPr/>
        </p:nvSpPr>
        <p:spPr>
          <a:xfrm>
            <a:off x="1390081"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Freeform 10"/>
          <p:cNvSpPr/>
          <p:nvPr/>
        </p:nvSpPr>
        <p:spPr>
          <a:xfrm rot="-10800000">
            <a:off x="14226319"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1" name="Freeform 11"/>
          <p:cNvSpPr/>
          <p:nvPr/>
        </p:nvSpPr>
        <p:spPr>
          <a:xfrm rot="-10800000">
            <a:off x="15323726"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2" name="Freeform 12"/>
          <p:cNvSpPr/>
          <p:nvPr/>
        </p:nvSpPr>
        <p:spPr>
          <a:xfrm rot="-10800000">
            <a:off x="16268205"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0922" y="20205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dirty="0"/>
          </a:p>
        </p:txBody>
      </p:sp>
      <p:sp>
        <p:nvSpPr>
          <p:cNvPr id="3" name="Freeform 3"/>
          <p:cNvSpPr/>
          <p:nvPr/>
        </p:nvSpPr>
        <p:spPr>
          <a:xfrm>
            <a:off x="-5249577" y="-6109881"/>
            <a:ext cx="10137315" cy="11358336"/>
          </a:xfrm>
          <a:custGeom>
            <a:avLst/>
            <a:gdLst/>
            <a:ahLst/>
            <a:cxnLst/>
            <a:rect l="l" t="t" r="r" b="b"/>
            <a:pathLst>
              <a:path w="10137315" h="11358336">
                <a:moveTo>
                  <a:pt x="0" y="0"/>
                </a:moveTo>
                <a:lnTo>
                  <a:pt x="10137316" y="0"/>
                </a:lnTo>
                <a:lnTo>
                  <a:pt x="10137316" y="11358337"/>
                </a:lnTo>
                <a:lnTo>
                  <a:pt x="0" y="11358337"/>
                </a:lnTo>
                <a:lnTo>
                  <a:pt x="0" y="0"/>
                </a:lnTo>
                <a:close/>
              </a:path>
            </a:pathLst>
          </a:custGeom>
          <a:blipFill>
            <a:blip r:embed="rId4">
              <a:alphaModFix amt="37000"/>
            </a:blip>
            <a:stretch>
              <a:fillRect/>
            </a:stretch>
          </a:blipFill>
        </p:spPr>
        <p:txBody>
          <a:bodyPr/>
          <a:lstStyle/>
          <a:p>
            <a:endParaRPr lang="en-IN"/>
          </a:p>
        </p:txBody>
      </p:sp>
      <p:sp>
        <p:nvSpPr>
          <p:cNvPr id="4" name="Freeform 4"/>
          <p:cNvSpPr/>
          <p:nvPr/>
        </p:nvSpPr>
        <p:spPr>
          <a:xfrm>
            <a:off x="15962425" y="5410200"/>
            <a:ext cx="5910217" cy="5713755"/>
          </a:xfrm>
          <a:custGeom>
            <a:avLst/>
            <a:gdLst/>
            <a:ahLst/>
            <a:cxnLst/>
            <a:rect l="l" t="t" r="r" b="b"/>
            <a:pathLst>
              <a:path w="5910217" h="5713755">
                <a:moveTo>
                  <a:pt x="0" y="0"/>
                </a:moveTo>
                <a:lnTo>
                  <a:pt x="5910217" y="0"/>
                </a:lnTo>
                <a:lnTo>
                  <a:pt x="5910217" y="5713755"/>
                </a:lnTo>
                <a:lnTo>
                  <a:pt x="0" y="5713755"/>
                </a:lnTo>
                <a:lnTo>
                  <a:pt x="0" y="0"/>
                </a:lnTo>
                <a:close/>
              </a:path>
            </a:pathLst>
          </a:custGeom>
          <a:blipFill>
            <a:blip r:embed="rId5">
              <a:alphaModFix amt="20999"/>
              <a:extLst>
                <a:ext uri="{96DAC541-7B7A-43D3-8B79-37D633B846F1}">
                  <asvg:svgBlip xmlns:asvg="http://schemas.microsoft.com/office/drawing/2016/SVG/main" r:embed="rId6"/>
                </a:ext>
              </a:extLst>
            </a:blip>
            <a:stretch>
              <a:fillRect/>
            </a:stretch>
          </a:blipFill>
        </p:spPr>
        <p:txBody>
          <a:bodyPr/>
          <a:lstStyle/>
          <a:p>
            <a:endParaRPr lang="en-IN"/>
          </a:p>
        </p:txBody>
      </p:sp>
      <p:pic>
        <p:nvPicPr>
          <p:cNvPr id="5" name="Picture 5"/>
          <p:cNvPicPr>
            <a:picLocks noChangeAspect="1"/>
          </p:cNvPicPr>
          <p:nvPr/>
        </p:nvPicPr>
        <p:blipFill>
          <a:blip r:embed="rId7"/>
          <a:srcRect/>
          <a:stretch>
            <a:fillRect/>
          </a:stretch>
        </p:blipFill>
        <p:spPr>
          <a:xfrm>
            <a:off x="13383283" y="3960785"/>
            <a:ext cx="2437829" cy="2450079"/>
          </a:xfrm>
          <a:prstGeom prst="rect">
            <a:avLst/>
          </a:prstGeom>
        </p:spPr>
      </p:pic>
      <p:sp>
        <p:nvSpPr>
          <p:cNvPr id="6" name="TextBox 6"/>
          <p:cNvSpPr txBox="1"/>
          <p:nvPr/>
        </p:nvSpPr>
        <p:spPr>
          <a:xfrm>
            <a:off x="646195" y="374121"/>
            <a:ext cx="8964573" cy="586699"/>
          </a:xfrm>
          <a:prstGeom prst="rect">
            <a:avLst/>
          </a:prstGeom>
        </p:spPr>
        <p:txBody>
          <a:bodyPr lIns="0" tIns="0" rIns="0" bIns="0" rtlCol="0" anchor="t">
            <a:spAutoFit/>
          </a:bodyPr>
          <a:lstStyle/>
          <a:p>
            <a:pPr algn="ctr">
              <a:lnSpc>
                <a:spcPts val="6107"/>
              </a:lnSpc>
              <a:spcBef>
                <a:spcPct val="0"/>
              </a:spcBef>
            </a:pPr>
            <a:r>
              <a:rPr lang="en-US" sz="4809" dirty="0">
                <a:solidFill>
                  <a:srgbClr val="FFFFFF"/>
                </a:solidFill>
                <a:latin typeface="Mokoto" panose="020B0604020202020204" charset="0"/>
                <a:ea typeface="Microsoft JhengHei" panose="020B0604030504040204" pitchFamily="34" charset="-120"/>
                <a:cs typeface="Mokoto"/>
                <a:sym typeface="Mokoto"/>
              </a:rPr>
              <a:t>TABLE OF CONTENTS</a:t>
            </a:r>
          </a:p>
        </p:txBody>
      </p:sp>
      <p:sp>
        <p:nvSpPr>
          <p:cNvPr id="7" name="TextBox 7"/>
          <p:cNvSpPr txBox="1"/>
          <p:nvPr/>
        </p:nvSpPr>
        <p:spPr>
          <a:xfrm>
            <a:off x="-39606" y="1369862"/>
            <a:ext cx="8497805" cy="394339"/>
          </a:xfrm>
          <a:prstGeom prst="rect">
            <a:avLst/>
          </a:prstGeom>
        </p:spPr>
        <p:txBody>
          <a:bodyPr wrap="square" lIns="0" tIns="0" rIns="0" bIns="0" rtlCol="0" anchor="t">
            <a:spAutoFit/>
          </a:bodyPr>
          <a:lstStyle/>
          <a:p>
            <a:pPr marL="692895" lvl="1" indent="-346447" algn="ctr">
              <a:lnSpc>
                <a:spcPts val="4075"/>
              </a:lnSpc>
              <a:buFont typeface="Arial"/>
              <a:buChar char="•"/>
            </a:pPr>
            <a:r>
              <a:rPr lang="en-US" sz="3209" dirty="0">
                <a:solidFill>
                  <a:srgbClr val="FFFFFF"/>
                </a:solidFill>
                <a:latin typeface="Mokoto" panose="020B0604020202020204" charset="0"/>
                <a:ea typeface="Microsoft YaHei Light" panose="020B0502040204020203" pitchFamily="34" charset="-122"/>
                <a:cs typeface="Mokoto"/>
                <a:sym typeface="Mokoto"/>
              </a:rPr>
              <a:t>PROJECT OVERVIEW</a:t>
            </a:r>
          </a:p>
        </p:txBody>
      </p:sp>
      <p:sp>
        <p:nvSpPr>
          <p:cNvPr id="8" name="TextBox 8"/>
          <p:cNvSpPr txBox="1"/>
          <p:nvPr/>
        </p:nvSpPr>
        <p:spPr>
          <a:xfrm>
            <a:off x="914400" y="1938885"/>
            <a:ext cx="12057698" cy="459925"/>
          </a:xfrm>
          <a:prstGeom prst="rect">
            <a:avLst/>
          </a:prstGeom>
        </p:spPr>
        <p:txBody>
          <a:bodyPr lIns="0" tIns="0" rIns="0" bIns="0" rtlCol="0" anchor="t">
            <a:spAutoFit/>
          </a:bodyPr>
          <a:lstStyle/>
          <a:p>
            <a:pPr marL="694027" lvl="1" indent="-347013" algn="ctr">
              <a:lnSpc>
                <a:spcPts val="3536"/>
              </a:lnSpc>
              <a:buFont typeface="Arial"/>
              <a:buChar char="•"/>
            </a:pPr>
            <a:r>
              <a:rPr lang="en-US" sz="3214" dirty="0">
                <a:solidFill>
                  <a:srgbClr val="FFFFFF"/>
                </a:solidFill>
                <a:latin typeface="Mokoto" panose="020B0604020202020204" charset="0"/>
                <a:ea typeface="Microsoft JhengHei Light" panose="020B0304030504040204" pitchFamily="34" charset="-120"/>
                <a:cs typeface="Mokoto"/>
                <a:sym typeface="Mokoto"/>
              </a:rPr>
              <a:t>DATASET OVERVIEW AND KEY INSIGHTS</a:t>
            </a:r>
          </a:p>
        </p:txBody>
      </p:sp>
      <p:sp>
        <p:nvSpPr>
          <p:cNvPr id="9" name="TextBox 9"/>
          <p:cNvSpPr txBox="1"/>
          <p:nvPr/>
        </p:nvSpPr>
        <p:spPr>
          <a:xfrm>
            <a:off x="937846" y="2521042"/>
            <a:ext cx="4961454" cy="448841"/>
          </a:xfrm>
          <a:prstGeom prst="rect">
            <a:avLst/>
          </a:prstGeom>
        </p:spPr>
        <p:txBody>
          <a:bodyPr wrap="square" lIns="0" tIns="0" rIns="0" bIns="0" rtlCol="0" anchor="t">
            <a:spAutoFit/>
          </a:bodyPr>
          <a:lstStyle/>
          <a:p>
            <a:pPr marL="694027" lvl="1" indent="-347013" algn="ctr">
              <a:lnSpc>
                <a:spcPts val="3536"/>
              </a:lnSpc>
              <a:buFont typeface="Arial"/>
              <a:buChar char="•"/>
            </a:pPr>
            <a:r>
              <a:rPr lang="en-US" sz="3214" dirty="0">
                <a:solidFill>
                  <a:srgbClr val="FFFFFF"/>
                </a:solidFill>
                <a:latin typeface="Mokoto" panose="020B0604020202020204" charset="0"/>
                <a:ea typeface="Microsoft JhengHei Light" panose="020B0304030504040204" pitchFamily="34" charset="-120"/>
                <a:cs typeface="Mokoto"/>
                <a:sym typeface="Mokoto"/>
              </a:rPr>
              <a:t>METHODOLOGY</a:t>
            </a:r>
          </a:p>
        </p:txBody>
      </p:sp>
      <p:sp>
        <p:nvSpPr>
          <p:cNvPr id="10" name="TextBox 10"/>
          <p:cNvSpPr txBox="1"/>
          <p:nvPr/>
        </p:nvSpPr>
        <p:spPr>
          <a:xfrm>
            <a:off x="914400" y="4241878"/>
            <a:ext cx="7011829" cy="459925"/>
          </a:xfrm>
          <a:prstGeom prst="rect">
            <a:avLst/>
          </a:prstGeom>
        </p:spPr>
        <p:txBody>
          <a:bodyPr lIns="0" tIns="0" rIns="0" bIns="0" rtlCol="0" anchor="t">
            <a:spAutoFit/>
          </a:bodyPr>
          <a:lstStyle/>
          <a:p>
            <a:pPr marL="694027" lvl="1" indent="-347013" algn="ctr">
              <a:lnSpc>
                <a:spcPts val="3536"/>
              </a:lnSpc>
              <a:buFont typeface="Arial"/>
              <a:buChar char="•"/>
            </a:pPr>
            <a:r>
              <a:rPr lang="en-US" sz="3214" dirty="0">
                <a:solidFill>
                  <a:srgbClr val="FFFFFF"/>
                </a:solidFill>
                <a:latin typeface="Mokoto"/>
                <a:ea typeface="Mokoto"/>
                <a:cs typeface="Mokoto"/>
                <a:sym typeface="Mokoto"/>
              </a:rPr>
              <a:t>DATA PREPROCESSING</a:t>
            </a:r>
          </a:p>
        </p:txBody>
      </p:sp>
      <p:sp>
        <p:nvSpPr>
          <p:cNvPr id="11" name="TextBox 11"/>
          <p:cNvSpPr txBox="1"/>
          <p:nvPr/>
        </p:nvSpPr>
        <p:spPr>
          <a:xfrm>
            <a:off x="937846" y="4763089"/>
            <a:ext cx="7060406" cy="459925"/>
          </a:xfrm>
          <a:prstGeom prst="rect">
            <a:avLst/>
          </a:prstGeom>
        </p:spPr>
        <p:txBody>
          <a:bodyPr lIns="0" tIns="0" rIns="0" bIns="0" rtlCol="0" anchor="t">
            <a:spAutoFit/>
          </a:bodyPr>
          <a:lstStyle/>
          <a:p>
            <a:pPr marL="694027" lvl="1" indent="-347013" algn="ctr">
              <a:lnSpc>
                <a:spcPts val="3536"/>
              </a:lnSpc>
              <a:buFont typeface="Arial"/>
              <a:buChar char="•"/>
            </a:pPr>
            <a:r>
              <a:rPr lang="en-US" sz="3214" dirty="0">
                <a:solidFill>
                  <a:srgbClr val="FFFFFF"/>
                </a:solidFill>
                <a:latin typeface="Mokoto"/>
                <a:ea typeface="Mokoto"/>
                <a:cs typeface="Mokoto"/>
                <a:sym typeface="Mokoto"/>
              </a:rPr>
              <a:t>FEATURE EXTRACTION</a:t>
            </a:r>
          </a:p>
        </p:txBody>
      </p:sp>
      <p:sp>
        <p:nvSpPr>
          <p:cNvPr id="12" name="TextBox 12"/>
          <p:cNvSpPr txBox="1"/>
          <p:nvPr/>
        </p:nvSpPr>
        <p:spPr>
          <a:xfrm>
            <a:off x="937846" y="5345559"/>
            <a:ext cx="7060406" cy="459925"/>
          </a:xfrm>
          <a:prstGeom prst="rect">
            <a:avLst/>
          </a:prstGeom>
        </p:spPr>
        <p:txBody>
          <a:bodyPr wrap="square" lIns="0" tIns="0" rIns="0" bIns="0" rtlCol="0" anchor="t">
            <a:spAutoFit/>
          </a:bodyPr>
          <a:lstStyle/>
          <a:p>
            <a:pPr marL="694027" lvl="1" indent="-347013" algn="ctr">
              <a:lnSpc>
                <a:spcPts val="3536"/>
              </a:lnSpc>
              <a:buFont typeface="Arial"/>
              <a:buChar char="•"/>
            </a:pPr>
            <a:r>
              <a:rPr lang="en-US" sz="3214" dirty="0">
                <a:solidFill>
                  <a:srgbClr val="FFFFFF"/>
                </a:solidFill>
                <a:latin typeface="Mokoto"/>
                <a:ea typeface="Mokoto"/>
                <a:cs typeface="Mokoto"/>
                <a:sym typeface="Mokoto"/>
              </a:rPr>
              <a:t>MODEL ARCHITECTURE</a:t>
            </a:r>
          </a:p>
        </p:txBody>
      </p:sp>
      <p:sp>
        <p:nvSpPr>
          <p:cNvPr id="13" name="TextBox 13"/>
          <p:cNvSpPr txBox="1"/>
          <p:nvPr/>
        </p:nvSpPr>
        <p:spPr>
          <a:xfrm>
            <a:off x="849172" y="3076218"/>
            <a:ext cx="9692521" cy="459925"/>
          </a:xfrm>
          <a:prstGeom prst="rect">
            <a:avLst/>
          </a:prstGeom>
        </p:spPr>
        <p:txBody>
          <a:bodyPr lIns="0" tIns="0" rIns="0" bIns="0" rtlCol="0" anchor="t">
            <a:spAutoFit/>
          </a:bodyPr>
          <a:lstStyle/>
          <a:p>
            <a:pPr marL="694027" lvl="1" indent="-347013" algn="ctr">
              <a:lnSpc>
                <a:spcPts val="3536"/>
              </a:lnSpc>
              <a:buFont typeface="Arial"/>
              <a:buChar char="•"/>
            </a:pPr>
            <a:r>
              <a:rPr lang="en-US" sz="3214" dirty="0">
                <a:solidFill>
                  <a:srgbClr val="FFFFFF"/>
                </a:solidFill>
                <a:latin typeface="Mokoto"/>
                <a:ea typeface="Mokoto"/>
                <a:cs typeface="Mokoto"/>
                <a:sym typeface="Mokoto"/>
              </a:rPr>
              <a:t>EXPLORATORY DATA ANALYSIS</a:t>
            </a:r>
          </a:p>
        </p:txBody>
      </p:sp>
      <p:sp>
        <p:nvSpPr>
          <p:cNvPr id="14" name="TextBox 14"/>
          <p:cNvSpPr txBox="1"/>
          <p:nvPr/>
        </p:nvSpPr>
        <p:spPr>
          <a:xfrm>
            <a:off x="937846" y="3660197"/>
            <a:ext cx="4961454" cy="459925"/>
          </a:xfrm>
          <a:prstGeom prst="rect">
            <a:avLst/>
          </a:prstGeom>
        </p:spPr>
        <p:txBody>
          <a:bodyPr lIns="0" tIns="0" rIns="0" bIns="0" rtlCol="0" anchor="t">
            <a:spAutoFit/>
          </a:bodyPr>
          <a:lstStyle/>
          <a:p>
            <a:pPr marL="694027" lvl="1" indent="-347013" algn="ctr">
              <a:lnSpc>
                <a:spcPts val="3536"/>
              </a:lnSpc>
              <a:buFont typeface="Arial"/>
              <a:buChar char="•"/>
            </a:pPr>
            <a:r>
              <a:rPr lang="en-US" sz="3214" dirty="0">
                <a:solidFill>
                  <a:srgbClr val="FFFFFF"/>
                </a:solidFill>
                <a:latin typeface="Mokoto"/>
                <a:ea typeface="Mokoto"/>
                <a:cs typeface="Mokoto"/>
                <a:sym typeface="Mokoto"/>
              </a:rPr>
              <a:t>VISUALIZATION</a:t>
            </a:r>
          </a:p>
        </p:txBody>
      </p:sp>
      <p:sp>
        <p:nvSpPr>
          <p:cNvPr id="15" name="TextBox 15"/>
          <p:cNvSpPr txBox="1"/>
          <p:nvPr/>
        </p:nvSpPr>
        <p:spPr>
          <a:xfrm>
            <a:off x="914400" y="5972837"/>
            <a:ext cx="8561784" cy="459925"/>
          </a:xfrm>
          <a:prstGeom prst="rect">
            <a:avLst/>
          </a:prstGeom>
        </p:spPr>
        <p:txBody>
          <a:bodyPr lIns="0" tIns="0" rIns="0" bIns="0" rtlCol="0" anchor="t">
            <a:spAutoFit/>
          </a:bodyPr>
          <a:lstStyle/>
          <a:p>
            <a:pPr marL="694027" lvl="1" indent="-347013" algn="ctr">
              <a:lnSpc>
                <a:spcPts val="3536"/>
              </a:lnSpc>
              <a:buFont typeface="Arial"/>
              <a:buChar char="•"/>
            </a:pPr>
            <a:r>
              <a:rPr lang="en-US" sz="3214" dirty="0">
                <a:solidFill>
                  <a:srgbClr val="FFFFFF"/>
                </a:solidFill>
                <a:latin typeface="Mokoto"/>
                <a:ea typeface="Mokoto"/>
                <a:cs typeface="Mokoto"/>
                <a:sym typeface="Mokoto"/>
              </a:rPr>
              <a:t>TRAINING AND EVALUATION</a:t>
            </a:r>
          </a:p>
        </p:txBody>
      </p:sp>
      <p:sp>
        <p:nvSpPr>
          <p:cNvPr id="16" name="TextBox 16"/>
          <p:cNvSpPr txBox="1"/>
          <p:nvPr/>
        </p:nvSpPr>
        <p:spPr>
          <a:xfrm>
            <a:off x="937846" y="6600115"/>
            <a:ext cx="3176954" cy="448841"/>
          </a:xfrm>
          <a:prstGeom prst="rect">
            <a:avLst/>
          </a:prstGeom>
        </p:spPr>
        <p:txBody>
          <a:bodyPr wrap="square" lIns="0" tIns="0" rIns="0" bIns="0" rtlCol="0" anchor="t">
            <a:spAutoFit/>
          </a:bodyPr>
          <a:lstStyle/>
          <a:p>
            <a:pPr marL="694027" lvl="1" indent="-347013" algn="ctr">
              <a:lnSpc>
                <a:spcPts val="3536"/>
              </a:lnSpc>
              <a:buFont typeface="Arial"/>
              <a:buChar char="•"/>
            </a:pPr>
            <a:r>
              <a:rPr lang="en-US" sz="3214" dirty="0">
                <a:solidFill>
                  <a:srgbClr val="FFFFFF"/>
                </a:solidFill>
                <a:latin typeface="Mokoto"/>
                <a:ea typeface="Mokoto"/>
                <a:cs typeface="Mokoto"/>
                <a:sym typeface="Mokoto"/>
              </a:rPr>
              <a:t>results</a:t>
            </a:r>
          </a:p>
        </p:txBody>
      </p:sp>
      <p:sp>
        <p:nvSpPr>
          <p:cNvPr id="17" name="TextBox 17"/>
          <p:cNvSpPr txBox="1"/>
          <p:nvPr/>
        </p:nvSpPr>
        <p:spPr>
          <a:xfrm>
            <a:off x="967154" y="7254175"/>
            <a:ext cx="5450086" cy="459925"/>
          </a:xfrm>
          <a:prstGeom prst="rect">
            <a:avLst/>
          </a:prstGeom>
        </p:spPr>
        <p:txBody>
          <a:bodyPr wrap="square" lIns="0" tIns="0" rIns="0" bIns="0" rtlCol="0" anchor="t">
            <a:spAutoFit/>
          </a:bodyPr>
          <a:lstStyle/>
          <a:p>
            <a:pPr marL="694027" lvl="1" indent="-347013" algn="ctr">
              <a:lnSpc>
                <a:spcPts val="3536"/>
              </a:lnSpc>
              <a:buFont typeface="Arial"/>
              <a:buChar char="•"/>
            </a:pPr>
            <a:r>
              <a:rPr lang="en-US" sz="3214" dirty="0">
                <a:solidFill>
                  <a:srgbClr val="FFFFFF"/>
                </a:solidFill>
                <a:latin typeface="Mokoto"/>
                <a:ea typeface="Mokoto"/>
                <a:cs typeface="Mokoto"/>
                <a:sym typeface="Mokoto"/>
              </a:rPr>
              <a:t>USER INTERFACE</a:t>
            </a:r>
          </a:p>
        </p:txBody>
      </p:sp>
      <p:sp>
        <p:nvSpPr>
          <p:cNvPr id="18" name="TextBox 18"/>
          <p:cNvSpPr txBox="1"/>
          <p:nvPr/>
        </p:nvSpPr>
        <p:spPr>
          <a:xfrm>
            <a:off x="646195" y="7851720"/>
            <a:ext cx="4909185" cy="448841"/>
          </a:xfrm>
          <a:prstGeom prst="rect">
            <a:avLst/>
          </a:prstGeom>
        </p:spPr>
        <p:txBody>
          <a:bodyPr wrap="square" lIns="0" tIns="0" rIns="0" bIns="0" rtlCol="0" anchor="t">
            <a:spAutoFit/>
          </a:bodyPr>
          <a:lstStyle/>
          <a:p>
            <a:pPr marL="694027" lvl="1" indent="-347013" algn="ctr">
              <a:lnSpc>
                <a:spcPts val="3536"/>
              </a:lnSpc>
              <a:buFont typeface="Arial"/>
              <a:buChar char="•"/>
            </a:pPr>
            <a:r>
              <a:rPr lang="en-US" sz="3214" dirty="0">
                <a:solidFill>
                  <a:srgbClr val="FFFFFF"/>
                </a:solidFill>
                <a:latin typeface="Mokoto"/>
                <a:ea typeface="Mokoto"/>
                <a:cs typeface="Mokoto"/>
                <a:sym typeface="Mokoto"/>
              </a:rPr>
              <a:t>CHALLENGEs</a:t>
            </a:r>
          </a:p>
        </p:txBody>
      </p:sp>
      <p:sp>
        <p:nvSpPr>
          <p:cNvPr id="19" name="TextBox 19"/>
          <p:cNvSpPr txBox="1"/>
          <p:nvPr/>
        </p:nvSpPr>
        <p:spPr>
          <a:xfrm>
            <a:off x="937846" y="8409531"/>
            <a:ext cx="4909185" cy="459925"/>
          </a:xfrm>
          <a:prstGeom prst="rect">
            <a:avLst/>
          </a:prstGeom>
        </p:spPr>
        <p:txBody>
          <a:bodyPr lIns="0" tIns="0" rIns="0" bIns="0" rtlCol="0" anchor="t">
            <a:spAutoFit/>
          </a:bodyPr>
          <a:lstStyle/>
          <a:p>
            <a:pPr marL="694027" lvl="1" indent="-347013" algn="ctr">
              <a:lnSpc>
                <a:spcPts val="3536"/>
              </a:lnSpc>
              <a:buFont typeface="Arial"/>
              <a:buChar char="•"/>
            </a:pPr>
            <a:r>
              <a:rPr lang="en-US" sz="3214" dirty="0">
                <a:solidFill>
                  <a:srgbClr val="FFFFFF"/>
                </a:solidFill>
                <a:latin typeface="Mokoto"/>
                <a:ea typeface="Mokoto"/>
                <a:cs typeface="Mokoto"/>
                <a:sym typeface="Mokoto"/>
              </a:rPr>
              <a:t>FUTURE SCOPE</a:t>
            </a:r>
          </a:p>
        </p:txBody>
      </p:sp>
      <p:sp>
        <p:nvSpPr>
          <p:cNvPr id="20" name="TextBox 20"/>
          <p:cNvSpPr txBox="1"/>
          <p:nvPr/>
        </p:nvSpPr>
        <p:spPr>
          <a:xfrm>
            <a:off x="-3222798" y="9046774"/>
            <a:ext cx="12490285" cy="394339"/>
          </a:xfrm>
          <a:prstGeom prst="rect">
            <a:avLst/>
          </a:prstGeom>
        </p:spPr>
        <p:txBody>
          <a:bodyPr wrap="square" lIns="0" tIns="0" rIns="0" bIns="0" rtlCol="0" anchor="t">
            <a:spAutoFit/>
          </a:bodyPr>
          <a:lstStyle/>
          <a:p>
            <a:pPr marL="692895" lvl="1" indent="-346447" algn="ctr">
              <a:lnSpc>
                <a:spcPts val="4075"/>
              </a:lnSpc>
              <a:buFont typeface="Arial"/>
              <a:buChar char="•"/>
            </a:pPr>
            <a:r>
              <a:rPr lang="en-US" sz="3209" dirty="0">
                <a:solidFill>
                  <a:srgbClr val="FFFFFF"/>
                </a:solidFill>
                <a:latin typeface="Mokoto"/>
                <a:ea typeface="Mokoto"/>
                <a:cs typeface="Mokoto"/>
                <a:sym typeface="Mokoto"/>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dirty="0"/>
          </a:p>
        </p:txBody>
      </p:sp>
      <p:sp>
        <p:nvSpPr>
          <p:cNvPr id="3" name="TextBox 3"/>
          <p:cNvSpPr txBox="1"/>
          <p:nvPr/>
        </p:nvSpPr>
        <p:spPr>
          <a:xfrm>
            <a:off x="4369980" y="727900"/>
            <a:ext cx="10436084" cy="825489"/>
          </a:xfrm>
          <a:prstGeom prst="rect">
            <a:avLst/>
          </a:prstGeom>
        </p:spPr>
        <p:txBody>
          <a:bodyPr lIns="0" tIns="0" rIns="0" bIns="0" rtlCol="0" anchor="t">
            <a:spAutoFit/>
          </a:bodyPr>
          <a:lstStyle/>
          <a:p>
            <a:pPr algn="l">
              <a:lnSpc>
                <a:spcPts val="6324"/>
              </a:lnSpc>
            </a:pPr>
            <a:r>
              <a:rPr lang="en-US" sz="5749" dirty="0">
                <a:solidFill>
                  <a:srgbClr val="FFFFFF"/>
                </a:solidFill>
                <a:latin typeface="HK Modular"/>
                <a:ea typeface="HK Modular"/>
                <a:cs typeface="HK Modular"/>
                <a:sym typeface="HK Modular"/>
              </a:rPr>
              <a:t>PROJECT OVERVIEW</a:t>
            </a:r>
          </a:p>
        </p:txBody>
      </p:sp>
      <p:sp>
        <p:nvSpPr>
          <p:cNvPr id="4" name="Freeform 4"/>
          <p:cNvSpPr/>
          <p:nvPr/>
        </p:nvSpPr>
        <p:spPr>
          <a:xfrm>
            <a:off x="11491477" y="-3940089"/>
            <a:ext cx="10137315" cy="11358336"/>
          </a:xfrm>
          <a:custGeom>
            <a:avLst/>
            <a:gdLst/>
            <a:ahLst/>
            <a:cxnLst/>
            <a:rect l="l" t="t" r="r" b="b"/>
            <a:pathLst>
              <a:path w="10137315" h="11358336">
                <a:moveTo>
                  <a:pt x="0" y="0"/>
                </a:moveTo>
                <a:lnTo>
                  <a:pt x="10137315" y="0"/>
                </a:lnTo>
                <a:lnTo>
                  <a:pt x="10137315" y="11358337"/>
                </a:lnTo>
                <a:lnTo>
                  <a:pt x="0" y="11358337"/>
                </a:lnTo>
                <a:lnTo>
                  <a:pt x="0" y="0"/>
                </a:lnTo>
                <a:close/>
              </a:path>
            </a:pathLst>
          </a:custGeom>
          <a:blipFill>
            <a:blip r:embed="rId3">
              <a:alphaModFix amt="37000"/>
            </a:blip>
            <a:stretch>
              <a:fillRect/>
            </a:stretch>
          </a:blipFill>
        </p:spPr>
        <p:txBody>
          <a:bodyPr/>
          <a:lstStyle/>
          <a:p>
            <a:endParaRPr lang="en-IN" dirty="0"/>
          </a:p>
        </p:txBody>
      </p:sp>
      <p:pic>
        <p:nvPicPr>
          <p:cNvPr id="5" name="Picture 5"/>
          <p:cNvPicPr>
            <a:picLocks noChangeAspect="1"/>
          </p:cNvPicPr>
          <p:nvPr/>
        </p:nvPicPr>
        <p:blipFill>
          <a:blip r:embed="rId4"/>
          <a:srcRect/>
          <a:stretch>
            <a:fillRect/>
          </a:stretch>
        </p:blipFill>
        <p:spPr>
          <a:xfrm>
            <a:off x="7499680" y="8361020"/>
            <a:ext cx="3104923" cy="372591"/>
          </a:xfrm>
          <a:prstGeom prst="rect">
            <a:avLst/>
          </a:prstGeom>
        </p:spPr>
      </p:pic>
      <p:sp>
        <p:nvSpPr>
          <p:cNvPr id="6" name="Freeform 6"/>
          <p:cNvSpPr/>
          <p:nvPr/>
        </p:nvSpPr>
        <p:spPr>
          <a:xfrm>
            <a:off x="16174261" y="8361020"/>
            <a:ext cx="771748" cy="364826"/>
          </a:xfrm>
          <a:custGeom>
            <a:avLst/>
            <a:gdLst/>
            <a:ahLst/>
            <a:cxnLst/>
            <a:rect l="l" t="t" r="r" b="b"/>
            <a:pathLst>
              <a:path w="771748" h="364826">
                <a:moveTo>
                  <a:pt x="0" y="0"/>
                </a:moveTo>
                <a:lnTo>
                  <a:pt x="771748" y="0"/>
                </a:lnTo>
                <a:lnTo>
                  <a:pt x="771748" y="364827"/>
                </a:lnTo>
                <a:lnTo>
                  <a:pt x="0" y="364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7" name="TextBox 7"/>
          <p:cNvSpPr txBox="1"/>
          <p:nvPr/>
        </p:nvSpPr>
        <p:spPr>
          <a:xfrm>
            <a:off x="1735015" y="1796777"/>
            <a:ext cx="15025312" cy="2762295"/>
          </a:xfrm>
          <a:prstGeom prst="rect">
            <a:avLst/>
          </a:prstGeom>
        </p:spPr>
        <p:txBody>
          <a:bodyPr wrap="square" lIns="0" tIns="0" rIns="0" bIns="0" rtlCol="0" anchor="t">
            <a:spAutoFit/>
          </a:bodyPr>
          <a:lstStyle/>
          <a:p>
            <a:pPr>
              <a:lnSpc>
                <a:spcPts val="3601"/>
              </a:lnSpc>
            </a:pPr>
            <a:r>
              <a:rPr lang="en-US" sz="2572" b="1" u="sng" dirty="0">
                <a:solidFill>
                  <a:srgbClr val="5CE1E6"/>
                </a:solidFill>
                <a:latin typeface="Garet Bold"/>
                <a:ea typeface="Garet Bold"/>
                <a:cs typeface="Garet Bold"/>
                <a:sym typeface="Garet Bold"/>
              </a:rPr>
              <a:t>OBJECTIVE: </a:t>
            </a:r>
            <a:br>
              <a:rPr lang="en-US" sz="2572" b="1" u="sng" dirty="0">
                <a:solidFill>
                  <a:srgbClr val="5CE1E6"/>
                </a:solidFill>
                <a:latin typeface="Garet Bold"/>
                <a:ea typeface="Garet Bold"/>
                <a:cs typeface="Garet Bold"/>
                <a:sym typeface="Garet Bold"/>
              </a:rPr>
            </a:br>
            <a:br>
              <a:rPr lang="en-US" sz="2572" b="1" u="sng" dirty="0">
                <a:solidFill>
                  <a:srgbClr val="5CE1E6"/>
                </a:solidFill>
                <a:latin typeface="Garet Bold"/>
                <a:ea typeface="Garet Bold"/>
                <a:cs typeface="Garet Bold"/>
                <a:sym typeface="Garet Bold"/>
              </a:rPr>
            </a:br>
            <a:r>
              <a:rPr lang="en-GB" sz="2800" dirty="0">
                <a:solidFill>
                  <a:schemeClr val="bg1"/>
                </a:solidFill>
                <a:latin typeface="Garet" panose="020B0604020202020204" charset="0"/>
              </a:rPr>
              <a:t>To build an AI-powered platform that provides accurate property condition assessments, reliable price trend predictions, and satellite-based regional analysis, enabling informed decision-making for property buyers, investors, and urban planners</a:t>
            </a:r>
            <a:endParaRPr lang="en-US" sz="2572" b="1" u="sng" dirty="0">
              <a:solidFill>
                <a:schemeClr val="bg1"/>
              </a:solidFill>
              <a:latin typeface="Garet" panose="020B0604020202020204" charset="0"/>
              <a:ea typeface="Garet Bold"/>
              <a:cs typeface="Garet Bold"/>
              <a:sym typeface="Garet Bold"/>
            </a:endParaRPr>
          </a:p>
        </p:txBody>
      </p:sp>
      <p:grpSp>
        <p:nvGrpSpPr>
          <p:cNvPr id="8" name="Group 8"/>
          <p:cNvGrpSpPr/>
          <p:nvPr/>
        </p:nvGrpSpPr>
        <p:grpSpPr>
          <a:xfrm>
            <a:off x="17259300" y="135263"/>
            <a:ext cx="897280" cy="8972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D2CC1">
                    <a:alpha val="100000"/>
                  </a:srgbClr>
                </a:gs>
                <a:gs pos="100000">
                  <a:srgbClr val="7F64DA">
                    <a:alpha val="100000"/>
                  </a:srgbClr>
                </a:gs>
              </a:gsLst>
              <a:lin ang="0"/>
            </a:gradFill>
          </p:spPr>
          <p:txBody>
            <a:bodyPr/>
            <a:lstStyle/>
            <a:p>
              <a:endParaRPr lang="en-I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425779" y="1739080"/>
            <a:ext cx="1230877" cy="123087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D2CC1">
                    <a:alpha val="100000"/>
                  </a:srgbClr>
                </a:gs>
                <a:gs pos="100000">
                  <a:srgbClr val="7F64DA">
                    <a:alpha val="100000"/>
                  </a:srgbClr>
                </a:gs>
              </a:gsLst>
              <a:lin ang="0"/>
            </a:gradFill>
          </p:spPr>
          <p:txBody>
            <a:bodyPr/>
            <a:lstStyle/>
            <a:p>
              <a:endParaRPr lang="en-IN"/>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19">
            <a:extLst>
              <a:ext uri="{FF2B5EF4-FFF2-40B4-BE49-F238E27FC236}">
                <a16:creationId xmlns:a16="http://schemas.microsoft.com/office/drawing/2014/main" id="{4AECFCBB-74DC-D1B0-9202-302BE3767D1F}"/>
              </a:ext>
            </a:extLst>
          </p:cNvPr>
          <p:cNvSpPr txBox="1"/>
          <p:nvPr/>
        </p:nvSpPr>
        <p:spPr>
          <a:xfrm>
            <a:off x="1631344" y="4821137"/>
            <a:ext cx="14542917" cy="1041824"/>
          </a:xfrm>
          <a:prstGeom prst="rect">
            <a:avLst/>
          </a:prstGeom>
          <a:noFill/>
        </p:spPr>
        <p:txBody>
          <a:bodyPr wrap="square" rtlCol="0">
            <a:spAutoFit/>
          </a:bodyPr>
          <a:lstStyle/>
          <a:p>
            <a:r>
              <a:rPr lang="en-US" sz="2570" b="1" u="sng" dirty="0">
                <a:solidFill>
                  <a:srgbClr val="5CE1E6"/>
                </a:solidFill>
                <a:latin typeface="Garet Bold"/>
                <a:ea typeface="Garet Bold"/>
                <a:cs typeface="Garet Bold"/>
                <a:sym typeface="Garet Bold"/>
              </a:rPr>
              <a:t>OUTCOMES:</a:t>
            </a:r>
            <a:br>
              <a:rPr lang="en-US" b="1" u="sng" dirty="0">
                <a:solidFill>
                  <a:srgbClr val="5CE1E6"/>
                </a:solidFill>
                <a:latin typeface="Garet Bold"/>
                <a:ea typeface="Garet Bold"/>
                <a:cs typeface="Garet Bold"/>
                <a:sym typeface="Garet Bold"/>
              </a:rPr>
            </a:br>
            <a:br>
              <a:rPr lang="en-US" b="1" u="sng" dirty="0">
                <a:solidFill>
                  <a:srgbClr val="5CE1E6"/>
                </a:solidFill>
                <a:latin typeface="Garet Bold"/>
                <a:ea typeface="Garet Bold"/>
                <a:cs typeface="Garet Bold"/>
                <a:sym typeface="Garet Bold"/>
              </a:rPr>
            </a:br>
            <a:endParaRPr lang="en-IN" dirty="0"/>
          </a:p>
        </p:txBody>
      </p:sp>
      <p:sp>
        <p:nvSpPr>
          <p:cNvPr id="21" name="Rectangle 6">
            <a:extLst>
              <a:ext uri="{FF2B5EF4-FFF2-40B4-BE49-F238E27FC236}">
                <a16:creationId xmlns:a16="http://schemas.microsoft.com/office/drawing/2014/main" id="{D126F5B2-3B84-92FB-1DFF-5E8455A1FF4E}"/>
              </a:ext>
            </a:extLst>
          </p:cNvPr>
          <p:cNvSpPr>
            <a:spLocks noChangeArrowheads="1"/>
          </p:cNvSpPr>
          <p:nvPr/>
        </p:nvSpPr>
        <p:spPr bwMode="auto">
          <a:xfrm>
            <a:off x="1723345" y="5481330"/>
            <a:ext cx="15615556"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bg1"/>
                </a:solidFill>
                <a:effectLst/>
                <a:latin typeface="Garet" panose="020B0604020202020204" charset="0"/>
              </a:rPr>
              <a:t>  Prepared real estate images and data in a </a:t>
            </a:r>
            <a:r>
              <a:rPr kumimoji="0" lang="en-US" altLang="en-US" sz="2800" b="0" i="0" u="none" strike="noStrike" cap="none" normalizeH="0" baseline="0" dirty="0" err="1">
                <a:ln>
                  <a:noFill/>
                </a:ln>
                <a:solidFill>
                  <a:schemeClr val="bg1"/>
                </a:solidFill>
                <a:effectLst/>
                <a:latin typeface="Garet" panose="020B0604020202020204" charset="0"/>
              </a:rPr>
              <a:t>clean,organized</a:t>
            </a:r>
            <a:r>
              <a:rPr kumimoji="0" lang="en-US" altLang="en-US" sz="2800" b="0" i="0" u="none" strike="noStrike" cap="none" normalizeH="0" baseline="0" dirty="0">
                <a:ln>
                  <a:noFill/>
                </a:ln>
                <a:solidFill>
                  <a:schemeClr val="bg1"/>
                </a:solidFill>
                <a:effectLst/>
                <a:latin typeface="Garet" panose="020B0604020202020204" charset="0"/>
              </a:rPr>
              <a:t> way so the models can understand them better.</a:t>
            </a:r>
          </a:p>
          <a:p>
            <a:pPr marL="457200" indent="-457200" eaLnBrk="0" fontAlgn="base" hangingPunct="0">
              <a:spcBef>
                <a:spcPct val="0"/>
              </a:spcBef>
              <a:spcAft>
                <a:spcPct val="0"/>
              </a:spcAft>
              <a:buFont typeface="Arial" panose="020B0604020202020204" pitchFamily="34" charset="0"/>
              <a:buChar char="•"/>
            </a:pPr>
            <a:r>
              <a:rPr kumimoji="0" lang="en-US" altLang="en-US" sz="2800" b="0" i="0" u="none" strike="noStrike" cap="none" normalizeH="0" baseline="0" dirty="0">
                <a:ln>
                  <a:noFill/>
                </a:ln>
                <a:solidFill>
                  <a:schemeClr val="bg1"/>
                </a:solidFill>
                <a:effectLst/>
                <a:latin typeface="Garet" panose="020B0604020202020204" charset="0"/>
              </a:rPr>
              <a:t>  Built AI models that can recognize property features, segment satellite images, and predict how prices may change over tim</a:t>
            </a:r>
            <a:r>
              <a:rPr lang="en-US" altLang="en-US" sz="2800" dirty="0">
                <a:solidFill>
                  <a:schemeClr val="bg1"/>
                </a:solidFill>
                <a:latin typeface="Garet" panose="020B0604020202020204" charset="0"/>
              </a:rPr>
              <a:t>e</a:t>
            </a:r>
          </a:p>
          <a:p>
            <a:pPr marL="457200" indent="-457200" eaLnBrk="0" fontAlgn="base" hangingPunct="0">
              <a:spcBef>
                <a:spcPct val="0"/>
              </a:spcBef>
              <a:spcAft>
                <a:spcPct val="0"/>
              </a:spcAft>
              <a:buFont typeface="Arial" panose="020B0604020202020204" pitchFamily="34" charset="0"/>
              <a:buChar char="•"/>
            </a:pPr>
            <a:r>
              <a:rPr lang="en-US" sz="2800" dirty="0">
                <a:solidFill>
                  <a:schemeClr val="bg1"/>
                </a:solidFill>
                <a:latin typeface="Garet" panose="020B0604020202020204" charset="0"/>
              </a:rPr>
              <a:t>  </a:t>
            </a:r>
            <a:r>
              <a:rPr lang="en-GB" sz="2800" dirty="0">
                <a:solidFill>
                  <a:schemeClr val="bg1"/>
                </a:solidFill>
                <a:latin typeface="Garet" panose="020B0604020202020204" charset="0"/>
              </a:rPr>
              <a:t>Created an easy-to-use dashboard that presents all insights visually, making it simple for users to explore and understand real estate trends.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bg1"/>
              </a:solidFill>
              <a:effectLst/>
              <a:latin typeface="Garet"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28700" y="8530209"/>
            <a:ext cx="728091" cy="728091"/>
          </a:xfrm>
          <a:custGeom>
            <a:avLst/>
            <a:gdLst/>
            <a:ahLst/>
            <a:cxnLst/>
            <a:rect l="l" t="t" r="r" b="b"/>
            <a:pathLst>
              <a:path w="728091" h="728091">
                <a:moveTo>
                  <a:pt x="0" y="0"/>
                </a:moveTo>
                <a:lnTo>
                  <a:pt x="728091" y="0"/>
                </a:lnTo>
                <a:lnTo>
                  <a:pt x="728091" y="728091"/>
                </a:lnTo>
                <a:lnTo>
                  <a:pt x="0" y="7280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3962400" y="549746"/>
            <a:ext cx="12878689" cy="936154"/>
          </a:xfrm>
          <a:prstGeom prst="rect">
            <a:avLst/>
          </a:prstGeom>
        </p:spPr>
        <p:txBody>
          <a:bodyPr wrap="square" lIns="0" tIns="0" rIns="0" bIns="0" rtlCol="0" anchor="t">
            <a:spAutoFit/>
          </a:bodyPr>
          <a:lstStyle/>
          <a:p>
            <a:pPr algn="l">
              <a:lnSpc>
                <a:spcPts val="3169"/>
              </a:lnSpc>
            </a:pPr>
            <a:r>
              <a:rPr lang="en-US" sz="3201" dirty="0">
                <a:solidFill>
                  <a:srgbClr val="F1F2F2"/>
                </a:solidFill>
                <a:latin typeface="HK Modular"/>
                <a:ea typeface="HK Modular"/>
                <a:cs typeface="HK Modular"/>
                <a:sym typeface="HK Modular"/>
              </a:rPr>
              <a:t>DATASET OVERVIEW AND KEY INSIGHTS</a:t>
            </a:r>
          </a:p>
          <a:p>
            <a:pPr algn="l">
              <a:lnSpc>
                <a:spcPts val="4060"/>
              </a:lnSpc>
            </a:pPr>
            <a:r>
              <a:rPr lang="en-US" sz="4101" dirty="0">
                <a:solidFill>
                  <a:srgbClr val="F1F2F2"/>
                </a:solidFill>
                <a:latin typeface="HK Modular"/>
                <a:ea typeface="HK Modular"/>
                <a:cs typeface="HK Modular"/>
                <a:sym typeface="HK Modular"/>
              </a:rPr>
              <a:t> </a:t>
            </a:r>
          </a:p>
        </p:txBody>
      </p:sp>
      <p:sp>
        <p:nvSpPr>
          <p:cNvPr id="7" name="TextBox 7"/>
          <p:cNvSpPr txBox="1"/>
          <p:nvPr/>
        </p:nvSpPr>
        <p:spPr>
          <a:xfrm>
            <a:off x="2326294" y="5403462"/>
            <a:ext cx="8708350" cy="492310"/>
          </a:xfrm>
          <a:prstGeom prst="rect">
            <a:avLst/>
          </a:prstGeom>
        </p:spPr>
        <p:txBody>
          <a:bodyPr lIns="0" tIns="0" rIns="0" bIns="0" rtlCol="0" anchor="t">
            <a:spAutoFit/>
          </a:bodyPr>
          <a:lstStyle/>
          <a:p>
            <a:pPr algn="ctr">
              <a:lnSpc>
                <a:spcPts val="3866"/>
              </a:lnSpc>
              <a:spcBef>
                <a:spcPct val="0"/>
              </a:spcBef>
            </a:pPr>
            <a:r>
              <a:rPr lang="en-US" sz="3514" b="1" u="sng" dirty="0">
                <a:solidFill>
                  <a:srgbClr val="5CE1E6"/>
                </a:solidFill>
                <a:latin typeface="Garet Bold"/>
                <a:ea typeface="Garet Bold"/>
                <a:cs typeface="Garet Bold"/>
                <a:sym typeface="Garet Bold"/>
              </a:rPr>
              <a:t>REASON OF CHOOSING THE DATASET:</a:t>
            </a:r>
          </a:p>
        </p:txBody>
      </p:sp>
      <p:sp>
        <p:nvSpPr>
          <p:cNvPr id="8" name="TextBox 8"/>
          <p:cNvSpPr txBox="1"/>
          <p:nvPr/>
        </p:nvSpPr>
        <p:spPr>
          <a:xfrm>
            <a:off x="2545080" y="5738949"/>
            <a:ext cx="15316200" cy="4160754"/>
          </a:xfrm>
          <a:prstGeom prst="rect">
            <a:avLst/>
          </a:prstGeom>
        </p:spPr>
        <p:txBody>
          <a:bodyPr wrap="square" lIns="0" tIns="0" rIns="0" bIns="0" rtlCol="0" anchor="t">
            <a:spAutoFit/>
          </a:bodyPr>
          <a:lstStyle/>
          <a:p>
            <a:pPr marL="342900" indent="-342900" algn="ctr">
              <a:lnSpc>
                <a:spcPts val="2656"/>
              </a:lnSpc>
              <a:buFont typeface="Arial" panose="020B0604020202020204" pitchFamily="34" charset="0"/>
              <a:buChar char="•"/>
            </a:pPr>
            <a:endParaRPr lang="en-US" sz="2400" b="1" dirty="0">
              <a:solidFill>
                <a:schemeClr val="accent5">
                  <a:lumMod val="60000"/>
                  <a:lumOff val="40000"/>
                </a:schemeClr>
              </a:solidFill>
              <a:latin typeface="Garet" panose="020B0604020202020204" charset="0"/>
              <a:ea typeface="Garet"/>
              <a:cs typeface="Garet"/>
              <a:sym typeface="Garet"/>
            </a:endParaRPr>
          </a:p>
          <a:p>
            <a:pPr marL="457200" indent="-457200">
              <a:lnSpc>
                <a:spcPts val="2656"/>
              </a:lnSpc>
              <a:buFont typeface="Arial" panose="020B0604020202020204" pitchFamily="34" charset="0"/>
              <a:buChar char="•"/>
            </a:pPr>
            <a:r>
              <a:rPr lang="en-GB" sz="2400" b="1" u="sng" dirty="0">
                <a:solidFill>
                  <a:schemeClr val="accent5">
                    <a:lumMod val="60000"/>
                    <a:lumOff val="40000"/>
                  </a:schemeClr>
                </a:solidFill>
                <a:latin typeface="Garet" panose="020B0604020202020204" charset="0"/>
              </a:rPr>
              <a:t>Covers all required tasks:</a:t>
            </a:r>
            <a:br>
              <a:rPr lang="en-GB" sz="2400" dirty="0">
                <a:solidFill>
                  <a:schemeClr val="bg1"/>
                </a:solidFill>
                <a:latin typeface="Garet" panose="020B0604020202020204" charset="0"/>
              </a:rPr>
            </a:br>
            <a:r>
              <a:rPr lang="en-GB" sz="2400" dirty="0">
                <a:solidFill>
                  <a:schemeClr val="bg1"/>
                </a:solidFill>
                <a:latin typeface="Garet" panose="020B0604020202020204" charset="0"/>
              </a:rPr>
              <a:t>House Prices → property </a:t>
            </a:r>
            <a:r>
              <a:rPr lang="en-GB" sz="2400" dirty="0" err="1">
                <a:solidFill>
                  <a:schemeClr val="bg1"/>
                </a:solidFill>
                <a:latin typeface="Garet" panose="020B0604020202020204" charset="0"/>
              </a:rPr>
              <a:t>valuation,SpaceNet</a:t>
            </a:r>
            <a:r>
              <a:rPr lang="en-GB" sz="2400" dirty="0">
                <a:solidFill>
                  <a:schemeClr val="bg1"/>
                </a:solidFill>
                <a:latin typeface="Garet" panose="020B0604020202020204" charset="0"/>
              </a:rPr>
              <a:t> → satellite </a:t>
            </a:r>
            <a:r>
              <a:rPr lang="en-GB" sz="2400" dirty="0" err="1">
                <a:solidFill>
                  <a:schemeClr val="bg1"/>
                </a:solidFill>
                <a:latin typeface="Garet" panose="020B0604020202020204" charset="0"/>
              </a:rPr>
              <a:t>segmentation,Zillow</a:t>
            </a:r>
            <a:r>
              <a:rPr lang="en-GB" sz="2400" dirty="0">
                <a:solidFill>
                  <a:schemeClr val="bg1"/>
                </a:solidFill>
                <a:latin typeface="Garet" panose="020B0604020202020204" charset="0"/>
              </a:rPr>
              <a:t> </a:t>
            </a:r>
            <a:r>
              <a:rPr lang="en-GB" sz="2400" dirty="0" err="1">
                <a:solidFill>
                  <a:schemeClr val="bg1"/>
                </a:solidFill>
                <a:latin typeface="Garet" panose="020B0604020202020204" charset="0"/>
              </a:rPr>
              <a:t>Zecon</a:t>
            </a:r>
            <a:r>
              <a:rPr lang="en-GB" sz="2400" dirty="0">
                <a:solidFill>
                  <a:schemeClr val="bg1"/>
                </a:solidFill>
                <a:latin typeface="Garet" panose="020B0604020202020204" charset="0"/>
              </a:rPr>
              <a:t> → price trend forecasting.</a:t>
            </a:r>
          </a:p>
          <a:p>
            <a:pPr marL="457200" indent="-457200">
              <a:lnSpc>
                <a:spcPts val="2656"/>
              </a:lnSpc>
              <a:buFont typeface="Arial" panose="020B0604020202020204" pitchFamily="34" charset="0"/>
              <a:buChar char="•"/>
            </a:pPr>
            <a:endParaRPr lang="en-GB" sz="2400" dirty="0">
              <a:solidFill>
                <a:schemeClr val="bg1"/>
              </a:solidFill>
              <a:latin typeface="Garet" panose="020B0604020202020204" charset="0"/>
              <a:ea typeface="Garet"/>
              <a:cs typeface="Garet"/>
              <a:sym typeface="Garet"/>
            </a:endParaRPr>
          </a:p>
          <a:p>
            <a:pPr marL="457200" indent="-457200">
              <a:lnSpc>
                <a:spcPts val="2656"/>
              </a:lnSpc>
              <a:buFont typeface="Arial" panose="020B0604020202020204" pitchFamily="34" charset="0"/>
              <a:buChar char="•"/>
            </a:pPr>
            <a:r>
              <a:rPr lang="en-GB" sz="2400" b="1" u="sng" dirty="0">
                <a:solidFill>
                  <a:schemeClr val="accent5">
                    <a:lumMod val="60000"/>
                    <a:lumOff val="40000"/>
                  </a:schemeClr>
                </a:solidFill>
                <a:latin typeface="Garet" panose="020B0604020202020204" charset="0"/>
              </a:rPr>
              <a:t>High-quality real-world data:</a:t>
            </a:r>
            <a:br>
              <a:rPr lang="en-GB" sz="2400" dirty="0">
                <a:latin typeface="Garet" panose="020B0604020202020204" charset="0"/>
              </a:rPr>
            </a:br>
            <a:r>
              <a:rPr lang="en-GB" sz="2400" dirty="0">
                <a:solidFill>
                  <a:schemeClr val="bg1"/>
                </a:solidFill>
                <a:latin typeface="Garet" panose="020B0604020202020204" charset="0"/>
              </a:rPr>
              <a:t>All three datasets are reliable, well-structured, and widely used for real estate and ML research.</a:t>
            </a:r>
          </a:p>
          <a:p>
            <a:pPr>
              <a:lnSpc>
                <a:spcPts val="2656"/>
              </a:lnSpc>
            </a:pPr>
            <a:endParaRPr lang="en-US" sz="2414" dirty="0">
              <a:solidFill>
                <a:srgbClr val="F1F2F2"/>
              </a:solidFill>
              <a:latin typeface="Garet"/>
              <a:sym typeface="Garet"/>
            </a:endParaRPr>
          </a:p>
          <a:p>
            <a:pPr marL="457200" indent="-457200">
              <a:lnSpc>
                <a:spcPts val="2656"/>
              </a:lnSpc>
              <a:buFont typeface="Arial" panose="020B0604020202020204" pitchFamily="34" charset="0"/>
              <a:buChar char="•"/>
            </a:pPr>
            <a:r>
              <a:rPr lang="en-GB" sz="2400" b="1" u="sng" dirty="0">
                <a:solidFill>
                  <a:schemeClr val="accent5">
                    <a:lumMod val="60000"/>
                    <a:lumOff val="40000"/>
                  </a:schemeClr>
                </a:solidFill>
                <a:latin typeface="Garet" panose="020B0604020202020204" charset="0"/>
              </a:rPr>
              <a:t>Diverse data types for a complete solution:</a:t>
            </a:r>
            <a:br>
              <a:rPr lang="en-GB" sz="2400" dirty="0">
                <a:latin typeface="Garet" panose="020B0604020202020204" charset="0"/>
              </a:rPr>
            </a:br>
            <a:r>
              <a:rPr lang="en-GB" sz="2400" dirty="0">
                <a:solidFill>
                  <a:schemeClr val="bg1"/>
                </a:solidFill>
                <a:latin typeface="Garet" panose="020B0604020202020204" charset="0"/>
              </a:rPr>
              <a:t>Combines </a:t>
            </a:r>
            <a:r>
              <a:rPr lang="en-GB" sz="2400" b="1" dirty="0">
                <a:solidFill>
                  <a:schemeClr val="bg1"/>
                </a:solidFill>
                <a:latin typeface="Garet" panose="020B0604020202020204" charset="0"/>
              </a:rPr>
              <a:t>tabular</a:t>
            </a:r>
            <a:r>
              <a:rPr lang="en-GB" sz="2400" dirty="0">
                <a:solidFill>
                  <a:schemeClr val="bg1"/>
                </a:solidFill>
                <a:latin typeface="Garet" panose="020B0604020202020204" charset="0"/>
              </a:rPr>
              <a:t>, </a:t>
            </a:r>
            <a:r>
              <a:rPr lang="en-GB" sz="2400" b="1" dirty="0">
                <a:solidFill>
                  <a:schemeClr val="bg1"/>
                </a:solidFill>
                <a:latin typeface="Garet" panose="020B0604020202020204" charset="0"/>
              </a:rPr>
              <a:t>image</a:t>
            </a:r>
            <a:r>
              <a:rPr lang="en-GB" sz="2400" dirty="0">
                <a:solidFill>
                  <a:schemeClr val="bg1"/>
                </a:solidFill>
                <a:latin typeface="Garet" panose="020B0604020202020204" charset="0"/>
              </a:rPr>
              <a:t>, and </a:t>
            </a:r>
            <a:r>
              <a:rPr lang="en-GB" sz="2400" b="1" dirty="0">
                <a:solidFill>
                  <a:schemeClr val="bg1"/>
                </a:solidFill>
                <a:latin typeface="Garet" panose="020B0604020202020204" charset="0"/>
              </a:rPr>
              <a:t>time-series</a:t>
            </a:r>
            <a:r>
              <a:rPr lang="en-GB" sz="2400" dirty="0">
                <a:solidFill>
                  <a:schemeClr val="bg1"/>
                </a:solidFill>
                <a:latin typeface="Garet" panose="020B0604020202020204" charset="0"/>
              </a:rPr>
              <a:t> data, enabling a comprehensive AI platform for real estate analysis.</a:t>
            </a:r>
          </a:p>
        </p:txBody>
      </p:sp>
      <p:graphicFrame>
        <p:nvGraphicFramePr>
          <p:cNvPr id="10" name="Table 9">
            <a:extLst>
              <a:ext uri="{FF2B5EF4-FFF2-40B4-BE49-F238E27FC236}">
                <a16:creationId xmlns:a16="http://schemas.microsoft.com/office/drawing/2014/main" id="{E34C0F2D-4201-AF26-F53C-0893533B5647}"/>
              </a:ext>
            </a:extLst>
          </p:cNvPr>
          <p:cNvGraphicFramePr>
            <a:graphicFrameLocks noGrp="1"/>
          </p:cNvGraphicFramePr>
          <p:nvPr>
            <p:extLst>
              <p:ext uri="{D42A27DB-BD31-4B8C-83A1-F6EECF244321}">
                <p14:modId xmlns:p14="http://schemas.microsoft.com/office/powerpoint/2010/main" val="3599138253"/>
              </p:ext>
            </p:extLst>
          </p:nvPr>
        </p:nvGraphicFramePr>
        <p:xfrm>
          <a:off x="2326294" y="1399531"/>
          <a:ext cx="14706600" cy="3229354"/>
        </p:xfrm>
        <a:graphic>
          <a:graphicData uri="http://schemas.openxmlformats.org/drawingml/2006/table">
            <a:tbl>
              <a:tblPr firstRow="1" bandRow="1">
                <a:tableStyleId>{B301B821-A1FF-4177-AEE7-76D212191A09}</a:tableStyleId>
              </a:tblPr>
              <a:tblGrid>
                <a:gridCol w="3676650">
                  <a:extLst>
                    <a:ext uri="{9D8B030D-6E8A-4147-A177-3AD203B41FA5}">
                      <a16:colId xmlns:a16="http://schemas.microsoft.com/office/drawing/2014/main" val="3286866231"/>
                    </a:ext>
                  </a:extLst>
                </a:gridCol>
                <a:gridCol w="3676650">
                  <a:extLst>
                    <a:ext uri="{9D8B030D-6E8A-4147-A177-3AD203B41FA5}">
                      <a16:colId xmlns:a16="http://schemas.microsoft.com/office/drawing/2014/main" val="2094419306"/>
                    </a:ext>
                  </a:extLst>
                </a:gridCol>
                <a:gridCol w="3676650">
                  <a:extLst>
                    <a:ext uri="{9D8B030D-6E8A-4147-A177-3AD203B41FA5}">
                      <a16:colId xmlns:a16="http://schemas.microsoft.com/office/drawing/2014/main" val="221189138"/>
                    </a:ext>
                  </a:extLst>
                </a:gridCol>
                <a:gridCol w="3676650">
                  <a:extLst>
                    <a:ext uri="{9D8B030D-6E8A-4147-A177-3AD203B41FA5}">
                      <a16:colId xmlns:a16="http://schemas.microsoft.com/office/drawing/2014/main" val="733570630"/>
                    </a:ext>
                  </a:extLst>
                </a:gridCol>
              </a:tblGrid>
              <a:tr h="676862">
                <a:tc>
                  <a:txBody>
                    <a:bodyPr/>
                    <a:lstStyle/>
                    <a:p>
                      <a:r>
                        <a:rPr lang="en-GB" sz="2400" u="none" dirty="0">
                          <a:solidFill>
                            <a:schemeClr val="bg1"/>
                          </a:solidFill>
                          <a:latin typeface="Garet" panose="020B0604020202020204" charset="0"/>
                        </a:rPr>
                        <a:t>Datasets</a:t>
                      </a:r>
                      <a:endParaRPr lang="en-IN" sz="2400" u="none" dirty="0">
                        <a:solidFill>
                          <a:schemeClr val="bg1"/>
                        </a:solidFill>
                        <a:latin typeface="Garet" panose="020B0604020202020204" charset="0"/>
                      </a:endParaRPr>
                    </a:p>
                  </a:txBody>
                  <a:tcPr/>
                </a:tc>
                <a:tc>
                  <a:txBody>
                    <a:bodyPr/>
                    <a:lstStyle/>
                    <a:p>
                      <a:r>
                        <a:rPr lang="en-GB" sz="2400" u="none" dirty="0">
                          <a:solidFill>
                            <a:schemeClr val="bg1"/>
                          </a:solidFill>
                          <a:latin typeface="Garet" panose="020B0604020202020204" charset="0"/>
                        </a:rPr>
                        <a:t>Structure</a:t>
                      </a:r>
                      <a:endParaRPr lang="en-IN" sz="2400" u="none" dirty="0">
                        <a:solidFill>
                          <a:schemeClr val="bg1"/>
                        </a:solidFill>
                        <a:latin typeface="Garet" panose="020B0604020202020204" charset="0"/>
                      </a:endParaRPr>
                    </a:p>
                  </a:txBody>
                  <a:tcPr/>
                </a:tc>
                <a:tc>
                  <a:txBody>
                    <a:bodyPr/>
                    <a:lstStyle/>
                    <a:p>
                      <a:r>
                        <a:rPr lang="en-GB" sz="2400" u="none" dirty="0">
                          <a:solidFill>
                            <a:schemeClr val="bg1"/>
                          </a:solidFill>
                          <a:latin typeface="Garet" panose="020B0604020202020204" charset="0"/>
                        </a:rPr>
                        <a:t>Size</a:t>
                      </a:r>
                      <a:endParaRPr lang="en-IN" sz="2400" u="none" dirty="0">
                        <a:solidFill>
                          <a:schemeClr val="bg1"/>
                        </a:solidFill>
                        <a:latin typeface="Garet" panose="020B0604020202020204" charset="0"/>
                      </a:endParaRPr>
                    </a:p>
                  </a:txBody>
                  <a:tcPr/>
                </a:tc>
                <a:tc>
                  <a:txBody>
                    <a:bodyPr/>
                    <a:lstStyle/>
                    <a:p>
                      <a:r>
                        <a:rPr lang="en-GB" sz="2400" u="none" dirty="0">
                          <a:solidFill>
                            <a:schemeClr val="bg1"/>
                          </a:solidFill>
                          <a:latin typeface="Garet" panose="020B0604020202020204" charset="0"/>
                        </a:rPr>
                        <a:t>Strengths</a:t>
                      </a:r>
                      <a:endParaRPr lang="en-IN" sz="2400" u="none" dirty="0">
                        <a:solidFill>
                          <a:schemeClr val="bg1"/>
                        </a:solidFill>
                        <a:latin typeface="Garet" panose="020B0604020202020204" charset="0"/>
                      </a:endParaRPr>
                    </a:p>
                  </a:txBody>
                  <a:tcPr/>
                </a:tc>
                <a:extLst>
                  <a:ext uri="{0D108BD9-81ED-4DB2-BD59-A6C34878D82A}">
                    <a16:rowId xmlns:a16="http://schemas.microsoft.com/office/drawing/2014/main" val="1850547487"/>
                  </a:ext>
                </a:extLst>
              </a:tr>
              <a:tr h="925726">
                <a:tc>
                  <a:txBody>
                    <a:bodyPr/>
                    <a:lstStyle/>
                    <a:p>
                      <a:r>
                        <a:rPr lang="en-IN" sz="2000" u="none" dirty="0">
                          <a:latin typeface="Garet" panose="020B0604020202020204" charset="0"/>
                        </a:rPr>
                        <a:t>House Prices – Advanced Regression</a:t>
                      </a:r>
                    </a:p>
                  </a:txBody>
                  <a:tcPr/>
                </a:tc>
                <a:tc>
                  <a:txBody>
                    <a:bodyPr/>
                    <a:lstStyle/>
                    <a:p>
                      <a:r>
                        <a:rPr lang="en-GB" sz="2000" u="none" dirty="0">
                          <a:latin typeface="Garet" panose="020B0604020202020204" charset="0"/>
                        </a:rPr>
                        <a:t>1,460 rows, 81 features (tabular)</a:t>
                      </a:r>
                      <a:endParaRPr lang="en-IN" sz="2000" u="none" dirty="0">
                        <a:latin typeface="Garet" panose="020B0604020202020204" charset="0"/>
                      </a:endParaRPr>
                    </a:p>
                  </a:txBody>
                  <a:tcPr/>
                </a:tc>
                <a:tc>
                  <a:txBody>
                    <a:bodyPr/>
                    <a:lstStyle/>
                    <a:p>
                      <a:r>
                        <a:rPr lang="en-IN" sz="2000" u="none" dirty="0">
                          <a:latin typeface="Garet" panose="020B0604020202020204" charset="0"/>
                        </a:rPr>
                        <a:t>~500 KB</a:t>
                      </a:r>
                    </a:p>
                  </a:txBody>
                  <a:tcPr/>
                </a:tc>
                <a:tc>
                  <a:txBody>
                    <a:bodyPr/>
                    <a:lstStyle/>
                    <a:p>
                      <a:r>
                        <a:rPr lang="en-GB" sz="2000" u="none" dirty="0">
                          <a:latin typeface="Garet" panose="020B0604020202020204" charset="0"/>
                        </a:rPr>
                        <a:t>Rich property attributes, ideal for price prediction</a:t>
                      </a:r>
                      <a:endParaRPr lang="en-IN" sz="2000" u="none" dirty="0">
                        <a:latin typeface="Garet" panose="020B0604020202020204" charset="0"/>
                      </a:endParaRPr>
                    </a:p>
                  </a:txBody>
                  <a:tcPr/>
                </a:tc>
                <a:extLst>
                  <a:ext uri="{0D108BD9-81ED-4DB2-BD59-A6C34878D82A}">
                    <a16:rowId xmlns:a16="http://schemas.microsoft.com/office/drawing/2014/main" val="2074299799"/>
                  </a:ext>
                </a:extLst>
              </a:tr>
              <a:tr h="925726">
                <a:tc>
                  <a:txBody>
                    <a:bodyPr/>
                    <a:lstStyle/>
                    <a:p>
                      <a:r>
                        <a:rPr lang="en-IN" sz="2000" u="none" dirty="0" err="1">
                          <a:latin typeface="Garet" panose="020B0604020202020204" charset="0"/>
                        </a:rPr>
                        <a:t>SpaceNet</a:t>
                      </a:r>
                      <a:r>
                        <a:rPr lang="en-IN" sz="2000" u="none" dirty="0">
                          <a:latin typeface="Garet" panose="020B0604020202020204" charset="0"/>
                        </a:rPr>
                        <a:t> Satellite Images</a:t>
                      </a:r>
                    </a:p>
                  </a:txBody>
                  <a:tcPr/>
                </a:tc>
                <a:tc>
                  <a:txBody>
                    <a:bodyPr/>
                    <a:lstStyle/>
                    <a:p>
                      <a:r>
                        <a:rPr lang="en-IN" sz="2000" u="none" dirty="0">
                          <a:latin typeface="Garet" panose="020B0604020202020204" charset="0"/>
                        </a:rPr>
                        <a:t>Satellite images in NumPy arrays</a:t>
                      </a:r>
                    </a:p>
                  </a:txBody>
                  <a:tcPr/>
                </a:tc>
                <a:tc>
                  <a:txBody>
                    <a:bodyPr/>
                    <a:lstStyle/>
                    <a:p>
                      <a:r>
                        <a:rPr lang="en-GB" sz="2000" u="none" dirty="0">
                          <a:latin typeface="Garet" panose="020B0604020202020204" charset="0"/>
                        </a:rPr>
                        <a:t>Medium–large (hundreds of MB)</a:t>
                      </a:r>
                      <a:endParaRPr lang="en-IN" sz="2000" u="none" dirty="0">
                        <a:latin typeface="Garet" panose="020B0604020202020204" charset="0"/>
                      </a:endParaRPr>
                    </a:p>
                  </a:txBody>
                  <a:tcPr/>
                </a:tc>
                <a:tc>
                  <a:txBody>
                    <a:bodyPr/>
                    <a:lstStyle/>
                    <a:p>
                      <a:r>
                        <a:rPr lang="en-GB" sz="2000" u="none" dirty="0">
                          <a:latin typeface="Garet" panose="020B0604020202020204" charset="0"/>
                        </a:rPr>
                        <a:t>High-quality </a:t>
                      </a:r>
                      <a:r>
                        <a:rPr lang="en-GB" sz="2000" u="none" dirty="0" err="1">
                          <a:latin typeface="Garet" panose="020B0604020202020204" charset="0"/>
                        </a:rPr>
                        <a:t>labeled</a:t>
                      </a:r>
                      <a:r>
                        <a:rPr lang="en-GB" sz="2000" u="none" dirty="0">
                          <a:latin typeface="Garet" panose="020B0604020202020204" charset="0"/>
                        </a:rPr>
                        <a:t> imagery for segmentation</a:t>
                      </a:r>
                      <a:endParaRPr lang="en-IN" sz="2000" u="none" dirty="0">
                        <a:latin typeface="Garet" panose="020B0604020202020204" charset="0"/>
                      </a:endParaRPr>
                    </a:p>
                  </a:txBody>
                  <a:tcPr/>
                </a:tc>
                <a:extLst>
                  <a:ext uri="{0D108BD9-81ED-4DB2-BD59-A6C34878D82A}">
                    <a16:rowId xmlns:a16="http://schemas.microsoft.com/office/drawing/2014/main" val="1655852151"/>
                  </a:ext>
                </a:extLst>
              </a:tr>
              <a:tr h="672086">
                <a:tc>
                  <a:txBody>
                    <a:bodyPr/>
                    <a:lstStyle/>
                    <a:p>
                      <a:r>
                        <a:rPr lang="en-IN" sz="2000" u="none" dirty="0">
                          <a:latin typeface="Garet" panose="020B0604020202020204" charset="0"/>
                        </a:rPr>
                        <a:t>Zillow Economics Data-City Time Series</a:t>
                      </a:r>
                    </a:p>
                  </a:txBody>
                  <a:tcPr/>
                </a:tc>
                <a:tc>
                  <a:txBody>
                    <a:bodyPr/>
                    <a:lstStyle/>
                    <a:p>
                      <a:r>
                        <a:rPr lang="en-GB" sz="2000" u="none" dirty="0">
                          <a:latin typeface="Garet" panose="020B0604020202020204" charset="0"/>
                        </a:rPr>
                        <a:t>City-wise real estate time-series indicators</a:t>
                      </a:r>
                      <a:endParaRPr lang="en-IN" sz="2000" u="none" dirty="0">
                        <a:latin typeface="Garet" panose="020B0604020202020204" charset="0"/>
                      </a:endParaRPr>
                    </a:p>
                  </a:txBody>
                  <a:tcPr/>
                </a:tc>
                <a:tc>
                  <a:txBody>
                    <a:bodyPr/>
                    <a:lstStyle/>
                    <a:p>
                      <a:r>
                        <a:rPr lang="en-IN" sz="2000" u="none" dirty="0">
                          <a:latin typeface="Garet" panose="020B0604020202020204" charset="0"/>
                        </a:rPr>
                        <a:t>~600–700 MB</a:t>
                      </a:r>
                    </a:p>
                  </a:txBody>
                  <a:tcPr/>
                </a:tc>
                <a:tc>
                  <a:txBody>
                    <a:bodyPr/>
                    <a:lstStyle/>
                    <a:p>
                      <a:r>
                        <a:rPr lang="en-GB" sz="2000" u="none" dirty="0">
                          <a:latin typeface="Garet" panose="020B0604020202020204" charset="0"/>
                        </a:rPr>
                        <a:t>Long-term trend data for forecasting</a:t>
                      </a:r>
                      <a:endParaRPr lang="en-IN" sz="2000" u="none" dirty="0">
                        <a:latin typeface="Garet" panose="020B0604020202020204" charset="0"/>
                      </a:endParaRPr>
                    </a:p>
                  </a:txBody>
                  <a:tcPr/>
                </a:tc>
                <a:extLst>
                  <a:ext uri="{0D108BD9-81ED-4DB2-BD59-A6C34878D82A}">
                    <a16:rowId xmlns:a16="http://schemas.microsoft.com/office/drawing/2014/main" val="342551966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119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3" name="Freeform 3"/>
          <p:cNvSpPr/>
          <p:nvPr/>
        </p:nvSpPr>
        <p:spPr>
          <a:xfrm>
            <a:off x="-4966940" y="-6446057"/>
            <a:ext cx="10137315" cy="11358336"/>
          </a:xfrm>
          <a:custGeom>
            <a:avLst/>
            <a:gdLst/>
            <a:ahLst/>
            <a:cxnLst/>
            <a:rect l="l" t="t" r="r" b="b"/>
            <a:pathLst>
              <a:path w="10137315" h="11358336">
                <a:moveTo>
                  <a:pt x="0" y="0"/>
                </a:moveTo>
                <a:lnTo>
                  <a:pt x="10137315" y="0"/>
                </a:lnTo>
                <a:lnTo>
                  <a:pt x="10137315" y="11358336"/>
                </a:lnTo>
                <a:lnTo>
                  <a:pt x="0" y="11358336"/>
                </a:lnTo>
                <a:lnTo>
                  <a:pt x="0" y="0"/>
                </a:lnTo>
                <a:close/>
              </a:path>
            </a:pathLst>
          </a:custGeom>
          <a:blipFill>
            <a:blip r:embed="rId3">
              <a:alphaModFix amt="37000"/>
            </a:blip>
            <a:stretch>
              <a:fillRect/>
            </a:stretch>
          </a:blipFill>
        </p:spPr>
        <p:txBody>
          <a:bodyPr/>
          <a:lstStyle/>
          <a:p>
            <a:endParaRPr lang="en-IN"/>
          </a:p>
        </p:txBody>
      </p:sp>
      <p:sp>
        <p:nvSpPr>
          <p:cNvPr id="4" name="Freeform 4"/>
          <p:cNvSpPr/>
          <p:nvPr/>
        </p:nvSpPr>
        <p:spPr>
          <a:xfrm>
            <a:off x="15962425" y="5410200"/>
            <a:ext cx="5910217" cy="5713755"/>
          </a:xfrm>
          <a:custGeom>
            <a:avLst/>
            <a:gdLst/>
            <a:ahLst/>
            <a:cxnLst/>
            <a:rect l="l" t="t" r="r" b="b"/>
            <a:pathLst>
              <a:path w="5910217" h="5713755">
                <a:moveTo>
                  <a:pt x="0" y="0"/>
                </a:moveTo>
                <a:lnTo>
                  <a:pt x="5910217" y="0"/>
                </a:lnTo>
                <a:lnTo>
                  <a:pt x="5910217" y="5713755"/>
                </a:lnTo>
                <a:lnTo>
                  <a:pt x="0" y="5713755"/>
                </a:lnTo>
                <a:lnTo>
                  <a:pt x="0" y="0"/>
                </a:lnTo>
                <a:close/>
              </a:path>
            </a:pathLst>
          </a:custGeom>
          <a:blipFill>
            <a:blip r:embed="rId4">
              <a:alphaModFix amt="20999"/>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4222951" y="7643866"/>
            <a:ext cx="11237964" cy="1951763"/>
          </a:xfrm>
          <a:custGeom>
            <a:avLst/>
            <a:gdLst/>
            <a:ahLst/>
            <a:cxnLst/>
            <a:rect l="l" t="t" r="r" b="b"/>
            <a:pathLst>
              <a:path w="11237964" h="1951763">
                <a:moveTo>
                  <a:pt x="0" y="0"/>
                </a:moveTo>
                <a:lnTo>
                  <a:pt x="11237964" y="0"/>
                </a:lnTo>
                <a:lnTo>
                  <a:pt x="11237964" y="1951764"/>
                </a:lnTo>
                <a:lnTo>
                  <a:pt x="0" y="1951764"/>
                </a:lnTo>
                <a:lnTo>
                  <a:pt x="0" y="0"/>
                </a:lnTo>
                <a:close/>
              </a:path>
            </a:pathLst>
          </a:custGeom>
          <a:blipFill>
            <a:blip r:embed="rId6"/>
            <a:stretch>
              <a:fillRect t="-4721" r="-739" b="-4721"/>
            </a:stretch>
          </a:blipFill>
        </p:spPr>
        <p:txBody>
          <a:bodyPr/>
          <a:lstStyle/>
          <a:p>
            <a:endParaRPr lang="en-IN"/>
          </a:p>
        </p:txBody>
      </p:sp>
      <p:sp>
        <p:nvSpPr>
          <p:cNvPr id="6" name="Freeform 6"/>
          <p:cNvSpPr/>
          <p:nvPr/>
        </p:nvSpPr>
        <p:spPr>
          <a:xfrm>
            <a:off x="1081277" y="7741205"/>
            <a:ext cx="1854425" cy="1854425"/>
          </a:xfrm>
          <a:custGeom>
            <a:avLst/>
            <a:gdLst/>
            <a:ahLst/>
            <a:cxnLst/>
            <a:rect l="l" t="t" r="r" b="b"/>
            <a:pathLst>
              <a:path w="1854425" h="1854425">
                <a:moveTo>
                  <a:pt x="0" y="0"/>
                </a:moveTo>
                <a:lnTo>
                  <a:pt x="1854425" y="0"/>
                </a:lnTo>
                <a:lnTo>
                  <a:pt x="1854425" y="1854425"/>
                </a:lnTo>
                <a:lnTo>
                  <a:pt x="0" y="18544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TextBox 7"/>
          <p:cNvSpPr txBox="1"/>
          <p:nvPr/>
        </p:nvSpPr>
        <p:spPr>
          <a:xfrm>
            <a:off x="6016802" y="359225"/>
            <a:ext cx="6860997" cy="666849"/>
          </a:xfrm>
          <a:prstGeom prst="rect">
            <a:avLst/>
          </a:prstGeom>
        </p:spPr>
        <p:txBody>
          <a:bodyPr wrap="square" lIns="0" tIns="0" rIns="0" bIns="0" rtlCol="0" anchor="t">
            <a:spAutoFit/>
          </a:bodyPr>
          <a:lstStyle/>
          <a:p>
            <a:pPr algn="ctr">
              <a:lnSpc>
                <a:spcPts val="5185"/>
              </a:lnSpc>
              <a:spcBef>
                <a:spcPct val="0"/>
              </a:spcBef>
            </a:pPr>
            <a:r>
              <a:rPr lang="en-US" sz="4714" dirty="0" err="1">
                <a:solidFill>
                  <a:srgbClr val="F1F2F2"/>
                </a:solidFill>
                <a:latin typeface="HK Modular"/>
                <a:ea typeface="HK Modular"/>
                <a:cs typeface="HK Modular"/>
                <a:sym typeface="HK Modular"/>
              </a:rPr>
              <a:t>METHODOLOGy</a:t>
            </a:r>
            <a:endParaRPr lang="en-US" sz="4714" dirty="0">
              <a:solidFill>
                <a:srgbClr val="F1F2F2"/>
              </a:solidFill>
              <a:latin typeface="HK Modular"/>
              <a:ea typeface="HK Modular"/>
              <a:cs typeface="HK Modular"/>
              <a:sym typeface="HK Modular"/>
            </a:endParaRPr>
          </a:p>
        </p:txBody>
      </p:sp>
      <p:sp>
        <p:nvSpPr>
          <p:cNvPr id="8" name="TextBox 8"/>
          <p:cNvSpPr txBox="1"/>
          <p:nvPr/>
        </p:nvSpPr>
        <p:spPr>
          <a:xfrm>
            <a:off x="1980020" y="1484017"/>
            <a:ext cx="6181487" cy="492310"/>
          </a:xfrm>
          <a:prstGeom prst="rect">
            <a:avLst/>
          </a:prstGeom>
        </p:spPr>
        <p:txBody>
          <a:bodyPr lIns="0" tIns="0" rIns="0" bIns="0" rtlCol="0" anchor="t">
            <a:spAutoFit/>
          </a:bodyPr>
          <a:lstStyle/>
          <a:p>
            <a:pPr marL="758795" lvl="1" indent="-379398" algn="ctr">
              <a:lnSpc>
                <a:spcPts val="3866"/>
              </a:lnSpc>
              <a:buFont typeface="Arial"/>
              <a:buChar char="•"/>
            </a:pPr>
            <a:r>
              <a:rPr lang="en-US" sz="3514" b="1">
                <a:solidFill>
                  <a:srgbClr val="5CE1E6"/>
                </a:solidFill>
                <a:latin typeface="Garet Bold"/>
                <a:ea typeface="Garet Bold"/>
                <a:cs typeface="Garet Bold"/>
                <a:sym typeface="Garet Bold"/>
              </a:rPr>
              <a:t>DATA PREPROCESSING </a:t>
            </a:r>
          </a:p>
        </p:txBody>
      </p:sp>
      <p:sp>
        <p:nvSpPr>
          <p:cNvPr id="9" name="TextBox 9"/>
          <p:cNvSpPr txBox="1"/>
          <p:nvPr/>
        </p:nvSpPr>
        <p:spPr>
          <a:xfrm>
            <a:off x="1980020" y="2801377"/>
            <a:ext cx="5976581" cy="492310"/>
          </a:xfrm>
          <a:prstGeom prst="rect">
            <a:avLst/>
          </a:prstGeom>
        </p:spPr>
        <p:txBody>
          <a:bodyPr lIns="0" tIns="0" rIns="0" bIns="0" rtlCol="0" anchor="t">
            <a:spAutoFit/>
          </a:bodyPr>
          <a:lstStyle/>
          <a:p>
            <a:pPr marL="758795" lvl="1" indent="-379398" algn="ctr">
              <a:lnSpc>
                <a:spcPts val="3866"/>
              </a:lnSpc>
              <a:buFont typeface="Arial"/>
              <a:buChar char="•"/>
            </a:pPr>
            <a:r>
              <a:rPr lang="en-US" sz="3514" b="1">
                <a:solidFill>
                  <a:srgbClr val="5CE1E6"/>
                </a:solidFill>
                <a:latin typeface="Garet Bold"/>
                <a:ea typeface="Garet Bold"/>
                <a:cs typeface="Garet Bold"/>
                <a:sym typeface="Garet Bold"/>
              </a:rPr>
              <a:t>FEATURE EXTRACTION</a:t>
            </a:r>
          </a:p>
        </p:txBody>
      </p:sp>
      <p:sp>
        <p:nvSpPr>
          <p:cNvPr id="10" name="TextBox 10"/>
          <p:cNvSpPr txBox="1"/>
          <p:nvPr/>
        </p:nvSpPr>
        <p:spPr>
          <a:xfrm>
            <a:off x="1980020" y="4165415"/>
            <a:ext cx="9304615" cy="492310"/>
          </a:xfrm>
          <a:prstGeom prst="rect">
            <a:avLst/>
          </a:prstGeom>
        </p:spPr>
        <p:txBody>
          <a:bodyPr lIns="0" tIns="0" rIns="0" bIns="0" rtlCol="0" anchor="t">
            <a:spAutoFit/>
          </a:bodyPr>
          <a:lstStyle/>
          <a:p>
            <a:pPr marL="758795" lvl="1" indent="-379398" algn="ctr">
              <a:lnSpc>
                <a:spcPts val="3866"/>
              </a:lnSpc>
              <a:buFont typeface="Arial"/>
              <a:buChar char="•"/>
            </a:pPr>
            <a:r>
              <a:rPr lang="en-US" sz="3514" b="1">
                <a:solidFill>
                  <a:srgbClr val="5CE1E6"/>
                </a:solidFill>
                <a:latin typeface="Garet Bold"/>
                <a:ea typeface="Garet Bold"/>
                <a:cs typeface="Garet Bold"/>
                <a:sym typeface="Garet Bold"/>
              </a:rPr>
              <a:t>MODEL ARCHITECTURE EXTRACTION</a:t>
            </a:r>
          </a:p>
        </p:txBody>
      </p:sp>
      <p:sp>
        <p:nvSpPr>
          <p:cNvPr id="11" name="TextBox 11"/>
          <p:cNvSpPr txBox="1"/>
          <p:nvPr/>
        </p:nvSpPr>
        <p:spPr>
          <a:xfrm>
            <a:off x="1980020" y="5622700"/>
            <a:ext cx="7246263" cy="492310"/>
          </a:xfrm>
          <a:prstGeom prst="rect">
            <a:avLst/>
          </a:prstGeom>
        </p:spPr>
        <p:txBody>
          <a:bodyPr lIns="0" tIns="0" rIns="0" bIns="0" rtlCol="0" anchor="t">
            <a:spAutoFit/>
          </a:bodyPr>
          <a:lstStyle/>
          <a:p>
            <a:pPr marL="758795" lvl="1" indent="-379398" algn="ctr">
              <a:lnSpc>
                <a:spcPts val="3866"/>
              </a:lnSpc>
              <a:buFont typeface="Arial"/>
              <a:buChar char="•"/>
            </a:pPr>
            <a:r>
              <a:rPr lang="en-US" sz="3514" b="1">
                <a:solidFill>
                  <a:srgbClr val="5CE1E6"/>
                </a:solidFill>
                <a:latin typeface="Garet Bold"/>
                <a:ea typeface="Garet Bold"/>
                <a:cs typeface="Garet Bold"/>
                <a:sym typeface="Garet Bold"/>
              </a:rPr>
              <a:t>TRAINING AND EVALUATION</a:t>
            </a:r>
          </a:p>
        </p:txBody>
      </p:sp>
      <p:sp>
        <p:nvSpPr>
          <p:cNvPr id="12" name="TextBox 12"/>
          <p:cNvSpPr txBox="1"/>
          <p:nvPr/>
        </p:nvSpPr>
        <p:spPr>
          <a:xfrm>
            <a:off x="2743201" y="2008441"/>
            <a:ext cx="15688940" cy="780983"/>
          </a:xfrm>
          <a:prstGeom prst="rect">
            <a:avLst/>
          </a:prstGeom>
        </p:spPr>
        <p:txBody>
          <a:bodyPr wrap="square" lIns="0" tIns="0" rIns="0" bIns="0" rtlCol="0" anchor="t">
            <a:spAutoFit/>
          </a:bodyPr>
          <a:lstStyle/>
          <a:p>
            <a:pPr algn="ctr">
              <a:lnSpc>
                <a:spcPts val="2986"/>
              </a:lnSpc>
              <a:spcBef>
                <a:spcPct val="0"/>
              </a:spcBef>
            </a:pPr>
            <a:r>
              <a:rPr lang="en-GB" sz="2710" dirty="0">
                <a:solidFill>
                  <a:schemeClr val="bg1"/>
                </a:solidFill>
                <a:latin typeface="Garet" panose="020B0604020202020204" charset="0"/>
              </a:rPr>
              <a:t>Clean tabular </a:t>
            </a:r>
            <a:r>
              <a:rPr lang="en-GB" sz="2710" dirty="0" err="1">
                <a:solidFill>
                  <a:schemeClr val="bg1"/>
                </a:solidFill>
                <a:latin typeface="Garet" panose="020B0604020202020204" charset="0"/>
              </a:rPr>
              <a:t>data,prepare</a:t>
            </a:r>
            <a:r>
              <a:rPr lang="en-GB" sz="2710" dirty="0">
                <a:solidFill>
                  <a:schemeClr val="bg1"/>
                </a:solidFill>
                <a:latin typeface="Garet" panose="020B0604020202020204" charset="0"/>
              </a:rPr>
              <a:t> satellite images and format time-series for </a:t>
            </a:r>
          </a:p>
          <a:p>
            <a:pPr>
              <a:lnSpc>
                <a:spcPts val="2986"/>
              </a:lnSpc>
              <a:spcBef>
                <a:spcPct val="0"/>
              </a:spcBef>
            </a:pPr>
            <a:r>
              <a:rPr lang="en-GB" sz="2710" dirty="0">
                <a:solidFill>
                  <a:schemeClr val="bg1"/>
                </a:solidFill>
                <a:latin typeface="Garet" panose="020B0604020202020204" charset="0"/>
              </a:rPr>
              <a:t>forecasting.</a:t>
            </a:r>
            <a:endParaRPr lang="en-US" sz="2710" dirty="0">
              <a:solidFill>
                <a:schemeClr val="bg1"/>
              </a:solidFill>
              <a:latin typeface="Garet" panose="020B0604020202020204" charset="0"/>
              <a:ea typeface="Garet"/>
              <a:cs typeface="Garet"/>
              <a:sym typeface="Garet"/>
            </a:endParaRPr>
          </a:p>
        </p:txBody>
      </p:sp>
      <p:sp>
        <p:nvSpPr>
          <p:cNvPr id="13" name="TextBox 13"/>
          <p:cNvSpPr txBox="1"/>
          <p:nvPr/>
        </p:nvSpPr>
        <p:spPr>
          <a:xfrm>
            <a:off x="2743201" y="3379737"/>
            <a:ext cx="15051356" cy="780983"/>
          </a:xfrm>
          <a:prstGeom prst="rect">
            <a:avLst/>
          </a:prstGeom>
        </p:spPr>
        <p:txBody>
          <a:bodyPr wrap="square" lIns="0" tIns="0" rIns="0" bIns="0" rtlCol="0" anchor="t">
            <a:spAutoFit/>
          </a:bodyPr>
          <a:lstStyle/>
          <a:p>
            <a:pPr>
              <a:lnSpc>
                <a:spcPts val="2986"/>
              </a:lnSpc>
              <a:spcBef>
                <a:spcPct val="0"/>
              </a:spcBef>
            </a:pPr>
            <a:r>
              <a:rPr lang="en-GB" sz="2710" dirty="0">
                <a:solidFill>
                  <a:schemeClr val="bg1"/>
                </a:solidFill>
                <a:latin typeface="Garet" panose="020B0604020202020204" charset="0"/>
              </a:rPr>
              <a:t>                Extract property features, spatial patterns from satellite images and temporal trends from historical data</a:t>
            </a:r>
            <a:endParaRPr lang="en-US" sz="2710" dirty="0">
              <a:solidFill>
                <a:schemeClr val="bg1"/>
              </a:solidFill>
              <a:latin typeface="Garet" panose="020B0604020202020204" charset="0"/>
              <a:ea typeface="Garet"/>
              <a:cs typeface="Garet"/>
              <a:sym typeface="Garet"/>
            </a:endParaRPr>
          </a:p>
        </p:txBody>
      </p:sp>
      <p:sp>
        <p:nvSpPr>
          <p:cNvPr id="14" name="TextBox 14"/>
          <p:cNvSpPr txBox="1"/>
          <p:nvPr/>
        </p:nvSpPr>
        <p:spPr>
          <a:xfrm>
            <a:off x="2743201" y="4765504"/>
            <a:ext cx="14798396" cy="780983"/>
          </a:xfrm>
          <a:prstGeom prst="rect">
            <a:avLst/>
          </a:prstGeom>
        </p:spPr>
        <p:txBody>
          <a:bodyPr wrap="square" lIns="0" tIns="0" rIns="0" bIns="0" rtlCol="0" anchor="t">
            <a:spAutoFit/>
          </a:bodyPr>
          <a:lstStyle/>
          <a:p>
            <a:pPr>
              <a:lnSpc>
                <a:spcPts val="2986"/>
              </a:lnSpc>
              <a:spcBef>
                <a:spcPct val="0"/>
              </a:spcBef>
            </a:pPr>
            <a:r>
              <a:rPr lang="en-GB" sz="2710" dirty="0">
                <a:solidFill>
                  <a:schemeClr val="bg1"/>
                </a:solidFill>
                <a:latin typeface="Garet" panose="020B0604020202020204" charset="0"/>
              </a:rPr>
              <a:t>                  Design U-Net for segmentation, ML/DL models for valuation, and LSTM/ARIMA for price forecasting</a:t>
            </a:r>
            <a:endParaRPr lang="en-US" sz="2710" dirty="0">
              <a:solidFill>
                <a:schemeClr val="bg1"/>
              </a:solidFill>
              <a:latin typeface="Garet" panose="020B0604020202020204" charset="0"/>
              <a:ea typeface="Garet"/>
              <a:cs typeface="Garet"/>
              <a:sym typeface="Garet"/>
            </a:endParaRPr>
          </a:p>
        </p:txBody>
      </p:sp>
      <p:sp>
        <p:nvSpPr>
          <p:cNvPr id="15" name="TextBox 15"/>
          <p:cNvSpPr txBox="1"/>
          <p:nvPr/>
        </p:nvSpPr>
        <p:spPr>
          <a:xfrm>
            <a:off x="2743201" y="6343610"/>
            <a:ext cx="14396366" cy="780983"/>
          </a:xfrm>
          <a:prstGeom prst="rect">
            <a:avLst/>
          </a:prstGeom>
        </p:spPr>
        <p:txBody>
          <a:bodyPr wrap="square" lIns="0" tIns="0" rIns="0" bIns="0" rtlCol="0" anchor="t">
            <a:spAutoFit/>
          </a:bodyPr>
          <a:lstStyle/>
          <a:p>
            <a:pPr>
              <a:lnSpc>
                <a:spcPts val="2986"/>
              </a:lnSpc>
              <a:spcBef>
                <a:spcPct val="0"/>
              </a:spcBef>
            </a:pPr>
            <a:r>
              <a:rPr lang="en-GB" sz="2710" dirty="0">
                <a:solidFill>
                  <a:schemeClr val="bg1"/>
                </a:solidFill>
                <a:latin typeface="Garet" panose="020B0604020202020204" charset="0"/>
              </a:rPr>
              <a:t>                  Train all models on their datasets, evaluate using key metrics, and optimize performance.</a:t>
            </a:r>
            <a:endParaRPr lang="en-US" sz="2710" dirty="0">
              <a:solidFill>
                <a:schemeClr val="bg1"/>
              </a:solidFill>
              <a:latin typeface="Garet" panose="020B0604020202020204" charset="0"/>
              <a:ea typeface="Garet"/>
              <a:cs typeface="Garet"/>
              <a:sym typeface="Gare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383000" y="6693813"/>
            <a:ext cx="1331046" cy="1994756"/>
          </a:xfrm>
          <a:custGeom>
            <a:avLst/>
            <a:gdLst/>
            <a:ahLst/>
            <a:cxnLst/>
            <a:rect l="l" t="t" r="r" b="b"/>
            <a:pathLst>
              <a:path w="1331046" h="1994756">
                <a:moveTo>
                  <a:pt x="0" y="0"/>
                </a:moveTo>
                <a:lnTo>
                  <a:pt x="1331046" y="0"/>
                </a:lnTo>
                <a:lnTo>
                  <a:pt x="1331046" y="1994756"/>
                </a:lnTo>
                <a:lnTo>
                  <a:pt x="0" y="1994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4"/>
          <p:cNvSpPr txBox="1"/>
          <p:nvPr/>
        </p:nvSpPr>
        <p:spPr>
          <a:xfrm>
            <a:off x="2762905" y="387273"/>
            <a:ext cx="12762191" cy="812586"/>
          </a:xfrm>
          <a:prstGeom prst="rect">
            <a:avLst/>
          </a:prstGeom>
        </p:spPr>
        <p:txBody>
          <a:bodyPr lIns="0" tIns="0" rIns="0" bIns="0" rtlCol="0" anchor="t">
            <a:spAutoFit/>
          </a:bodyPr>
          <a:lstStyle/>
          <a:p>
            <a:pPr algn="ctr">
              <a:lnSpc>
                <a:spcPts val="6661"/>
              </a:lnSpc>
            </a:pPr>
            <a:r>
              <a:rPr lang="en-US" sz="4758" dirty="0">
                <a:solidFill>
                  <a:srgbClr val="FFFFFF"/>
                </a:solidFill>
                <a:latin typeface="HK Modular"/>
                <a:ea typeface="HK Modular"/>
                <a:cs typeface="HK Modular"/>
                <a:sym typeface="HK Modular"/>
              </a:rPr>
              <a:t>Exploratory Data Analysis</a:t>
            </a:r>
          </a:p>
        </p:txBody>
      </p:sp>
      <p:sp>
        <p:nvSpPr>
          <p:cNvPr id="6" name="TextBox 6"/>
          <p:cNvSpPr txBox="1"/>
          <p:nvPr/>
        </p:nvSpPr>
        <p:spPr>
          <a:xfrm>
            <a:off x="1325705" y="6155955"/>
            <a:ext cx="3245525" cy="580390"/>
          </a:xfrm>
          <a:prstGeom prst="rect">
            <a:avLst/>
          </a:prstGeom>
        </p:spPr>
        <p:txBody>
          <a:bodyPr lIns="0" tIns="0" rIns="0" bIns="0" rtlCol="0" anchor="t">
            <a:spAutoFit/>
          </a:bodyPr>
          <a:lstStyle/>
          <a:p>
            <a:pPr algn="ctr">
              <a:lnSpc>
                <a:spcPts val="4759"/>
              </a:lnSpc>
            </a:pPr>
            <a:r>
              <a:rPr lang="en-US" sz="3399" b="1" dirty="0">
                <a:solidFill>
                  <a:srgbClr val="5CE1E6"/>
                </a:solidFill>
                <a:latin typeface="Garet Bold"/>
                <a:ea typeface="Garet Bold"/>
                <a:cs typeface="Garet Bold"/>
                <a:sym typeface="Garet Bold"/>
              </a:rPr>
              <a:t>KEY FINDINGS:</a:t>
            </a:r>
          </a:p>
        </p:txBody>
      </p:sp>
      <p:pic>
        <p:nvPicPr>
          <p:cNvPr id="11" name="Picture 10">
            <a:extLst>
              <a:ext uri="{FF2B5EF4-FFF2-40B4-BE49-F238E27FC236}">
                <a16:creationId xmlns:a16="http://schemas.microsoft.com/office/drawing/2014/main" id="{73FDA824-2DBE-A713-486F-C7D2E44CAFEC}"/>
              </a:ext>
            </a:extLst>
          </p:cNvPr>
          <p:cNvPicPr>
            <a:picLocks noChangeAspect="1"/>
          </p:cNvPicPr>
          <p:nvPr/>
        </p:nvPicPr>
        <p:blipFill>
          <a:blip r:embed="rId4"/>
          <a:stretch>
            <a:fillRect/>
          </a:stretch>
        </p:blipFill>
        <p:spPr>
          <a:xfrm>
            <a:off x="522030" y="2203811"/>
            <a:ext cx="6143999" cy="2741537"/>
          </a:xfrm>
          <a:prstGeom prst="rect">
            <a:avLst/>
          </a:prstGeom>
        </p:spPr>
      </p:pic>
      <p:sp>
        <p:nvSpPr>
          <p:cNvPr id="12" name="TextBox 11">
            <a:extLst>
              <a:ext uri="{FF2B5EF4-FFF2-40B4-BE49-F238E27FC236}">
                <a16:creationId xmlns:a16="http://schemas.microsoft.com/office/drawing/2014/main" id="{B807016B-DD12-5170-6826-D0083B75F313}"/>
              </a:ext>
            </a:extLst>
          </p:cNvPr>
          <p:cNvSpPr txBox="1"/>
          <p:nvPr/>
        </p:nvSpPr>
        <p:spPr>
          <a:xfrm>
            <a:off x="1325705" y="1518666"/>
            <a:ext cx="4495800" cy="523220"/>
          </a:xfrm>
          <a:prstGeom prst="rect">
            <a:avLst/>
          </a:prstGeom>
          <a:noFill/>
        </p:spPr>
        <p:txBody>
          <a:bodyPr wrap="square" rtlCol="0">
            <a:spAutoFit/>
          </a:bodyPr>
          <a:lstStyle/>
          <a:p>
            <a:r>
              <a:rPr lang="en-GB" sz="2800" b="1" u="sng" dirty="0">
                <a:solidFill>
                  <a:schemeClr val="accent5">
                    <a:lumMod val="60000"/>
                    <a:lumOff val="40000"/>
                  </a:schemeClr>
                </a:solidFill>
                <a:latin typeface="Garet Bold" panose="020B0604020202020204" charset="0"/>
              </a:rPr>
              <a:t>Satellite </a:t>
            </a:r>
            <a:r>
              <a:rPr lang="en-GB" sz="2800" b="1" u="sng" dirty="0" err="1">
                <a:solidFill>
                  <a:schemeClr val="accent5">
                    <a:lumMod val="60000"/>
                    <a:lumOff val="40000"/>
                  </a:schemeClr>
                </a:solidFill>
                <a:latin typeface="Garet Bold" panose="020B0604020202020204" charset="0"/>
              </a:rPr>
              <a:t>image&amp;Mask</a:t>
            </a:r>
            <a:endParaRPr lang="en-IN" sz="2800" b="1" u="sng" dirty="0">
              <a:solidFill>
                <a:schemeClr val="accent5">
                  <a:lumMod val="60000"/>
                  <a:lumOff val="40000"/>
                </a:schemeClr>
              </a:solidFill>
              <a:latin typeface="Garet Bold" panose="020B0604020202020204" charset="0"/>
            </a:endParaRPr>
          </a:p>
        </p:txBody>
      </p:sp>
      <p:pic>
        <p:nvPicPr>
          <p:cNvPr id="14" name="Picture 13" descr="A black screen with white text&#10;&#10;AI-generated content may be incorrect.">
            <a:extLst>
              <a:ext uri="{FF2B5EF4-FFF2-40B4-BE49-F238E27FC236}">
                <a16:creationId xmlns:a16="http://schemas.microsoft.com/office/drawing/2014/main" id="{9571F082-6D1C-0230-278E-F384AFD074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6406" y="2291745"/>
            <a:ext cx="5638800" cy="2741538"/>
          </a:xfrm>
          <a:prstGeom prst="rect">
            <a:avLst/>
          </a:prstGeom>
          <a:solidFill>
            <a:schemeClr val="bg1"/>
          </a:solidFill>
          <a:ln>
            <a:solidFill>
              <a:schemeClr val="bg1"/>
            </a:solidFill>
          </a:ln>
        </p:spPr>
      </p:pic>
      <p:sp>
        <p:nvSpPr>
          <p:cNvPr id="16" name="Rectangle 15">
            <a:extLst>
              <a:ext uri="{FF2B5EF4-FFF2-40B4-BE49-F238E27FC236}">
                <a16:creationId xmlns:a16="http://schemas.microsoft.com/office/drawing/2014/main" id="{2D9A7635-E1AF-D0E1-A5C8-360DE39A7150}"/>
              </a:ext>
            </a:extLst>
          </p:cNvPr>
          <p:cNvSpPr/>
          <p:nvPr/>
        </p:nvSpPr>
        <p:spPr>
          <a:xfrm>
            <a:off x="7166406" y="2274375"/>
            <a:ext cx="5638800" cy="274153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F4E0D25-5B18-5456-DCCD-F203F95F765E}"/>
              </a:ext>
            </a:extLst>
          </p:cNvPr>
          <p:cNvSpPr txBox="1"/>
          <p:nvPr/>
        </p:nvSpPr>
        <p:spPr>
          <a:xfrm>
            <a:off x="8511592" y="1531434"/>
            <a:ext cx="3962400" cy="523220"/>
          </a:xfrm>
          <a:prstGeom prst="rect">
            <a:avLst/>
          </a:prstGeom>
          <a:noFill/>
        </p:spPr>
        <p:txBody>
          <a:bodyPr wrap="square" rtlCol="0">
            <a:spAutoFit/>
          </a:bodyPr>
          <a:lstStyle/>
          <a:p>
            <a:r>
              <a:rPr lang="en-GB" sz="2800" u="sng" dirty="0">
                <a:solidFill>
                  <a:schemeClr val="accent5">
                    <a:lumMod val="60000"/>
                    <a:lumOff val="40000"/>
                  </a:schemeClr>
                </a:solidFill>
                <a:latin typeface="Garet Bold" panose="020B0604020202020204" charset="0"/>
              </a:rPr>
              <a:t>House Price</a:t>
            </a:r>
            <a:endParaRPr lang="en-IN" sz="2800" u="sng" dirty="0">
              <a:solidFill>
                <a:schemeClr val="accent5">
                  <a:lumMod val="60000"/>
                  <a:lumOff val="40000"/>
                </a:schemeClr>
              </a:solidFill>
              <a:latin typeface="Garet Bold" panose="020B0604020202020204" charset="0"/>
            </a:endParaRPr>
          </a:p>
        </p:txBody>
      </p:sp>
      <p:sp>
        <p:nvSpPr>
          <p:cNvPr id="20" name="Rectangle 19">
            <a:extLst>
              <a:ext uri="{FF2B5EF4-FFF2-40B4-BE49-F238E27FC236}">
                <a16:creationId xmlns:a16="http://schemas.microsoft.com/office/drawing/2014/main" id="{920DCE6F-EBEA-052B-8C17-E2ED6C28B586}"/>
              </a:ext>
            </a:extLst>
          </p:cNvPr>
          <p:cNvSpPr/>
          <p:nvPr/>
        </p:nvSpPr>
        <p:spPr>
          <a:xfrm>
            <a:off x="13106400" y="2261845"/>
            <a:ext cx="5105683" cy="280133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B904E7CF-F9E4-5DA5-EECB-562C31A4698B}"/>
              </a:ext>
            </a:extLst>
          </p:cNvPr>
          <p:cNvSpPr txBox="1"/>
          <p:nvPr/>
        </p:nvSpPr>
        <p:spPr>
          <a:xfrm>
            <a:off x="13563600" y="1532386"/>
            <a:ext cx="4381328" cy="523220"/>
          </a:xfrm>
          <a:prstGeom prst="rect">
            <a:avLst/>
          </a:prstGeom>
          <a:noFill/>
        </p:spPr>
        <p:txBody>
          <a:bodyPr wrap="none" rtlCol="0">
            <a:spAutoFit/>
          </a:bodyPr>
          <a:lstStyle/>
          <a:p>
            <a:r>
              <a:rPr lang="en-GB" sz="2800" u="sng" dirty="0">
                <a:solidFill>
                  <a:schemeClr val="accent5">
                    <a:lumMod val="60000"/>
                    <a:lumOff val="40000"/>
                  </a:schemeClr>
                </a:solidFill>
                <a:latin typeface="Garet Bold" panose="020B0604020202020204" charset="0"/>
              </a:rPr>
              <a:t>Zillow city time series </a:t>
            </a:r>
            <a:endParaRPr lang="en-IN" sz="2800" u="sng" dirty="0">
              <a:solidFill>
                <a:schemeClr val="accent5">
                  <a:lumMod val="60000"/>
                  <a:lumOff val="40000"/>
                </a:schemeClr>
              </a:solidFill>
              <a:latin typeface="Garet Bold" panose="020B0604020202020204" charset="0"/>
            </a:endParaRPr>
          </a:p>
        </p:txBody>
      </p:sp>
      <p:sp>
        <p:nvSpPr>
          <p:cNvPr id="32" name="Rectangle 7">
            <a:extLst>
              <a:ext uri="{FF2B5EF4-FFF2-40B4-BE49-F238E27FC236}">
                <a16:creationId xmlns:a16="http://schemas.microsoft.com/office/drawing/2014/main" id="{8FE4E3B4-5368-4BB6-2C45-115A48115478}"/>
              </a:ext>
            </a:extLst>
          </p:cNvPr>
          <p:cNvSpPr>
            <a:spLocks noChangeArrowheads="1"/>
          </p:cNvSpPr>
          <p:nvPr/>
        </p:nvSpPr>
        <p:spPr bwMode="auto">
          <a:xfrm rot="10800000" flipV="1">
            <a:off x="1752600" y="7003308"/>
            <a:ext cx="15407815"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Garet" panose="020B0604020202020204" charset="0"/>
              </a:rPr>
              <a:t>Property features show strong influence on housing prices.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bg1"/>
              </a:solidFill>
              <a:effectLst/>
              <a:latin typeface="Garet"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Garet" panose="020B0604020202020204" charset="0"/>
              </a:rPr>
              <a:t>Satellite images provide clear structures suitable for accurate segmentation.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bg1"/>
              </a:solidFill>
              <a:effectLst/>
              <a:latin typeface="Garet"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Garet" panose="020B0604020202020204" charset="0"/>
              </a:rPr>
              <a:t>Time-series data reveals consistent upward trends useful for forecasting.</a:t>
            </a:r>
          </a:p>
        </p:txBody>
      </p:sp>
      <p:pic>
        <p:nvPicPr>
          <p:cNvPr id="8" name="Picture 7">
            <a:extLst>
              <a:ext uri="{FF2B5EF4-FFF2-40B4-BE49-F238E27FC236}">
                <a16:creationId xmlns:a16="http://schemas.microsoft.com/office/drawing/2014/main" id="{6D3114F5-C566-3856-FE79-FEA433FE7103}"/>
              </a:ext>
            </a:extLst>
          </p:cNvPr>
          <p:cNvPicPr>
            <a:picLocks noChangeAspect="1"/>
          </p:cNvPicPr>
          <p:nvPr/>
        </p:nvPicPr>
        <p:blipFill>
          <a:blip r:embed="rId6"/>
          <a:stretch>
            <a:fillRect/>
          </a:stretch>
        </p:blipFill>
        <p:spPr>
          <a:xfrm>
            <a:off x="13130134" y="1598431"/>
            <a:ext cx="5048592" cy="33914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4" name="TextBox 4"/>
          <p:cNvSpPr txBox="1"/>
          <p:nvPr/>
        </p:nvSpPr>
        <p:spPr>
          <a:xfrm>
            <a:off x="5729822" y="224156"/>
            <a:ext cx="8675989" cy="755335"/>
          </a:xfrm>
          <a:prstGeom prst="rect">
            <a:avLst/>
          </a:prstGeom>
        </p:spPr>
        <p:txBody>
          <a:bodyPr wrap="square" lIns="0" tIns="0" rIns="0" bIns="0" rtlCol="0" anchor="t">
            <a:spAutoFit/>
          </a:bodyPr>
          <a:lstStyle/>
          <a:p>
            <a:pPr algn="ctr">
              <a:lnSpc>
                <a:spcPts val="6580"/>
              </a:lnSpc>
            </a:pPr>
            <a:r>
              <a:rPr lang="en-US" sz="4700" dirty="0">
                <a:solidFill>
                  <a:srgbClr val="FFFFFF"/>
                </a:solidFill>
                <a:latin typeface="HK Modular"/>
                <a:ea typeface="HK Modular"/>
                <a:cs typeface="HK Modular"/>
                <a:sym typeface="HK Modular"/>
              </a:rPr>
              <a:t>Visualization</a:t>
            </a:r>
          </a:p>
        </p:txBody>
      </p:sp>
      <p:sp>
        <p:nvSpPr>
          <p:cNvPr id="5" name="TextBox 5"/>
          <p:cNvSpPr txBox="1"/>
          <p:nvPr/>
        </p:nvSpPr>
        <p:spPr>
          <a:xfrm>
            <a:off x="11111098" y="2102165"/>
            <a:ext cx="7024502" cy="2308324"/>
          </a:xfrm>
          <a:prstGeom prst="rect">
            <a:avLst/>
          </a:prstGeom>
        </p:spPr>
        <p:txBody>
          <a:bodyPr wrap="square" lIns="0" tIns="0" rIns="0" bIns="0" rtlCol="0" anchor="t">
            <a:spAutoFit/>
          </a:bodyPr>
          <a:lstStyle/>
          <a:p>
            <a:pPr marL="586079" lvl="1" indent="-293040">
              <a:lnSpc>
                <a:spcPts val="2986"/>
              </a:lnSpc>
              <a:buFont typeface="Arial"/>
              <a:buChar char="•"/>
            </a:pPr>
            <a:r>
              <a:rPr lang="en-GB" sz="2400" dirty="0">
                <a:solidFill>
                  <a:schemeClr val="bg1"/>
                </a:solidFill>
                <a:latin typeface="Garet" panose="020B0604020202020204" charset="0"/>
              </a:rPr>
              <a:t>The histogram illustrates how house prices are distributed, showing a concentration of homes in the mid-price range and fewer high-value properties. It helps identify the overall price spread and potential outliers.</a:t>
            </a:r>
            <a:endParaRPr lang="en-US" sz="2400" dirty="0">
              <a:solidFill>
                <a:schemeClr val="bg1"/>
              </a:solidFill>
              <a:latin typeface="Garet" panose="020B0604020202020204" charset="0"/>
              <a:ea typeface="Garet"/>
              <a:cs typeface="Garet"/>
              <a:sym typeface="Garet"/>
            </a:endParaRPr>
          </a:p>
        </p:txBody>
      </p:sp>
      <p:sp>
        <p:nvSpPr>
          <p:cNvPr id="6" name="TextBox 6"/>
          <p:cNvSpPr txBox="1"/>
          <p:nvPr/>
        </p:nvSpPr>
        <p:spPr>
          <a:xfrm>
            <a:off x="11111098" y="6591300"/>
            <a:ext cx="7024502" cy="2308324"/>
          </a:xfrm>
          <a:prstGeom prst="rect">
            <a:avLst/>
          </a:prstGeom>
        </p:spPr>
        <p:txBody>
          <a:bodyPr wrap="square" lIns="0" tIns="0" rIns="0" bIns="0" rtlCol="0" anchor="t">
            <a:spAutoFit/>
          </a:bodyPr>
          <a:lstStyle/>
          <a:p>
            <a:pPr marL="586079" lvl="1" indent="-293040">
              <a:lnSpc>
                <a:spcPts val="2986"/>
              </a:lnSpc>
              <a:buFont typeface="Arial"/>
              <a:buChar char="•"/>
            </a:pPr>
            <a:r>
              <a:rPr lang="en-GB" sz="2400" dirty="0">
                <a:solidFill>
                  <a:schemeClr val="bg1"/>
                </a:solidFill>
                <a:latin typeface="Garet" panose="020B0604020202020204" charset="0"/>
              </a:rPr>
              <a:t>This chart shows the yearly trend of the Zillow Home Value Index. Illustrating how property values have changed over time. It highlights overall market growth and helps identify patterns useful for price forecasting.</a:t>
            </a:r>
            <a:endParaRPr lang="en-US" sz="2400" dirty="0">
              <a:solidFill>
                <a:schemeClr val="bg1"/>
              </a:solidFill>
              <a:latin typeface="Garet" panose="020B0604020202020204" charset="0"/>
              <a:ea typeface="Garet"/>
              <a:cs typeface="Garet"/>
              <a:sym typeface="Garet"/>
            </a:endParaRPr>
          </a:p>
        </p:txBody>
      </p:sp>
      <p:pic>
        <p:nvPicPr>
          <p:cNvPr id="14" name="Picture 13">
            <a:extLst>
              <a:ext uri="{FF2B5EF4-FFF2-40B4-BE49-F238E27FC236}">
                <a16:creationId xmlns:a16="http://schemas.microsoft.com/office/drawing/2014/main" id="{6A5A4F22-9C9C-C8E2-12A1-3EB17A684F41}"/>
              </a:ext>
            </a:extLst>
          </p:cNvPr>
          <p:cNvPicPr>
            <a:picLocks noChangeAspect="1"/>
          </p:cNvPicPr>
          <p:nvPr/>
        </p:nvPicPr>
        <p:blipFill>
          <a:blip r:embed="rId2"/>
          <a:stretch>
            <a:fillRect/>
          </a:stretch>
        </p:blipFill>
        <p:spPr>
          <a:xfrm>
            <a:off x="1600200" y="5756650"/>
            <a:ext cx="9255176" cy="4487945"/>
          </a:xfrm>
          <a:prstGeom prst="rect">
            <a:avLst/>
          </a:prstGeom>
        </p:spPr>
      </p:pic>
      <p:pic>
        <p:nvPicPr>
          <p:cNvPr id="16" name="Picture 15">
            <a:extLst>
              <a:ext uri="{FF2B5EF4-FFF2-40B4-BE49-F238E27FC236}">
                <a16:creationId xmlns:a16="http://schemas.microsoft.com/office/drawing/2014/main" id="{F5C97E58-0439-2FB5-135C-18FC8D351FE3}"/>
              </a:ext>
            </a:extLst>
          </p:cNvPr>
          <p:cNvPicPr>
            <a:picLocks noChangeAspect="1"/>
          </p:cNvPicPr>
          <p:nvPr/>
        </p:nvPicPr>
        <p:blipFill>
          <a:blip r:embed="rId3"/>
          <a:stretch>
            <a:fillRect/>
          </a:stretch>
        </p:blipFill>
        <p:spPr>
          <a:xfrm>
            <a:off x="1600200" y="979491"/>
            <a:ext cx="9255176" cy="44767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4363460" y="191264"/>
            <a:ext cx="9867424" cy="837436"/>
          </a:xfrm>
          <a:prstGeom prst="rect">
            <a:avLst/>
          </a:prstGeom>
        </p:spPr>
        <p:txBody>
          <a:bodyPr lIns="0" tIns="0" rIns="0" bIns="0" rtlCol="0" anchor="t">
            <a:spAutoFit/>
          </a:bodyPr>
          <a:lstStyle/>
          <a:p>
            <a:pPr algn="ctr">
              <a:lnSpc>
                <a:spcPts val="6867"/>
              </a:lnSpc>
            </a:pPr>
            <a:r>
              <a:rPr lang="en-US" sz="4905">
                <a:solidFill>
                  <a:srgbClr val="FFFFFF"/>
                </a:solidFill>
                <a:latin typeface="HK Modular"/>
                <a:ea typeface="HK Modular"/>
                <a:cs typeface="HK Modular"/>
                <a:sym typeface="HK Modular"/>
              </a:rPr>
              <a:t>Data Preprocessing </a:t>
            </a:r>
          </a:p>
        </p:txBody>
      </p:sp>
      <p:sp>
        <p:nvSpPr>
          <p:cNvPr id="3" name="TextBox 3"/>
          <p:cNvSpPr txBox="1"/>
          <p:nvPr/>
        </p:nvSpPr>
        <p:spPr>
          <a:xfrm>
            <a:off x="1609908" y="4162149"/>
            <a:ext cx="7068969" cy="572135"/>
          </a:xfrm>
          <a:prstGeom prst="rect">
            <a:avLst/>
          </a:prstGeom>
        </p:spPr>
        <p:txBody>
          <a:bodyPr lIns="0" tIns="0" rIns="0" bIns="0" rtlCol="0" anchor="t">
            <a:spAutoFit/>
          </a:bodyPr>
          <a:lstStyle/>
          <a:p>
            <a:pPr algn="l">
              <a:lnSpc>
                <a:spcPts val="4690"/>
              </a:lnSpc>
            </a:pPr>
            <a:r>
              <a:rPr lang="en-US" sz="3350" b="1">
                <a:solidFill>
                  <a:srgbClr val="5CE1E6"/>
                </a:solidFill>
                <a:latin typeface="Garet Bold"/>
                <a:ea typeface="Garet Bold"/>
                <a:cs typeface="Garet Bold"/>
                <a:sym typeface="Garet Bold"/>
              </a:rPr>
              <a:t>2.CLEANING THE TEXT DATA:</a:t>
            </a:r>
          </a:p>
        </p:txBody>
      </p:sp>
      <p:sp>
        <p:nvSpPr>
          <p:cNvPr id="4" name="TextBox 4"/>
          <p:cNvSpPr txBox="1"/>
          <p:nvPr/>
        </p:nvSpPr>
        <p:spPr>
          <a:xfrm>
            <a:off x="1609908" y="1861946"/>
            <a:ext cx="6839248" cy="572114"/>
          </a:xfrm>
          <a:prstGeom prst="rect">
            <a:avLst/>
          </a:prstGeom>
        </p:spPr>
        <p:txBody>
          <a:bodyPr lIns="0" tIns="0" rIns="0" bIns="0" rtlCol="0" anchor="t">
            <a:spAutoFit/>
          </a:bodyPr>
          <a:lstStyle/>
          <a:p>
            <a:pPr algn="l">
              <a:lnSpc>
                <a:spcPts val="4691"/>
              </a:lnSpc>
            </a:pPr>
            <a:r>
              <a:rPr lang="en-US" sz="3350" b="1" dirty="0">
                <a:solidFill>
                  <a:srgbClr val="5CE1E6"/>
                </a:solidFill>
                <a:latin typeface="Garet Bold"/>
                <a:ea typeface="Garet Bold"/>
                <a:cs typeface="Garet Bold"/>
                <a:sym typeface="Garet Bold"/>
              </a:rPr>
              <a:t>1.REMOVED DUPLICATES:</a:t>
            </a:r>
          </a:p>
        </p:txBody>
      </p:sp>
      <p:sp>
        <p:nvSpPr>
          <p:cNvPr id="5" name="TextBox 5"/>
          <p:cNvSpPr txBox="1"/>
          <p:nvPr/>
        </p:nvSpPr>
        <p:spPr>
          <a:xfrm>
            <a:off x="1657025" y="2692618"/>
            <a:ext cx="14704695" cy="482824"/>
          </a:xfrm>
          <a:prstGeom prst="rect">
            <a:avLst/>
          </a:prstGeom>
        </p:spPr>
        <p:txBody>
          <a:bodyPr lIns="0" tIns="0" rIns="0" bIns="0" rtlCol="0" anchor="t">
            <a:spAutoFit/>
          </a:bodyPr>
          <a:lstStyle/>
          <a:p>
            <a:pPr>
              <a:lnSpc>
                <a:spcPts val="3901"/>
              </a:lnSpc>
            </a:pPr>
            <a:r>
              <a:rPr lang="en-GB" sz="2800" dirty="0">
                <a:solidFill>
                  <a:schemeClr val="bg1"/>
                </a:solidFill>
                <a:latin typeface="Garet" panose="020B0604020202020204" charset="0"/>
              </a:rPr>
              <a:t>Removed duplicate and inconsistent entries to ensure dataset reliability.</a:t>
            </a:r>
            <a:endParaRPr lang="en-US" sz="2786" dirty="0">
              <a:solidFill>
                <a:schemeClr val="bg1"/>
              </a:solidFill>
              <a:latin typeface="Garet" panose="020B0604020202020204" charset="0"/>
              <a:ea typeface="Garet"/>
              <a:cs typeface="Garet"/>
              <a:sym typeface="Garet"/>
            </a:endParaRPr>
          </a:p>
        </p:txBody>
      </p:sp>
      <p:sp>
        <p:nvSpPr>
          <p:cNvPr id="6" name="TextBox 6"/>
          <p:cNvSpPr txBox="1"/>
          <p:nvPr/>
        </p:nvSpPr>
        <p:spPr>
          <a:xfrm>
            <a:off x="1657025" y="5086350"/>
            <a:ext cx="15280294" cy="482824"/>
          </a:xfrm>
          <a:prstGeom prst="rect">
            <a:avLst/>
          </a:prstGeom>
        </p:spPr>
        <p:txBody>
          <a:bodyPr lIns="0" tIns="0" rIns="0" bIns="0" rtlCol="0" anchor="t">
            <a:spAutoFit/>
          </a:bodyPr>
          <a:lstStyle/>
          <a:p>
            <a:pPr>
              <a:lnSpc>
                <a:spcPts val="3906"/>
              </a:lnSpc>
              <a:spcBef>
                <a:spcPct val="0"/>
              </a:spcBef>
            </a:pPr>
            <a:r>
              <a:rPr lang="en-GB" sz="2800" dirty="0">
                <a:solidFill>
                  <a:schemeClr val="bg1"/>
                </a:solidFill>
                <a:latin typeface="Garet" panose="020B0604020202020204" charset="0"/>
              </a:rPr>
              <a:t>Cleaned missing, incorrect, and noisy data for better model performance.</a:t>
            </a:r>
            <a:endParaRPr lang="en-US" sz="2790" dirty="0">
              <a:solidFill>
                <a:schemeClr val="bg1"/>
              </a:solidFill>
              <a:latin typeface="Garet" panose="020B0604020202020204" charset="0"/>
              <a:ea typeface="Garet"/>
              <a:cs typeface="Garet"/>
              <a:sym typeface="Garet"/>
            </a:endParaRPr>
          </a:p>
        </p:txBody>
      </p:sp>
      <p:sp>
        <p:nvSpPr>
          <p:cNvPr id="7" name="TextBox 7"/>
          <p:cNvSpPr txBox="1"/>
          <p:nvPr/>
        </p:nvSpPr>
        <p:spPr>
          <a:xfrm>
            <a:off x="1657025" y="7658100"/>
            <a:ext cx="15280294" cy="473206"/>
          </a:xfrm>
          <a:prstGeom prst="rect">
            <a:avLst/>
          </a:prstGeom>
        </p:spPr>
        <p:txBody>
          <a:bodyPr lIns="0" tIns="0" rIns="0" bIns="0" rtlCol="0" anchor="t">
            <a:spAutoFit/>
          </a:bodyPr>
          <a:lstStyle/>
          <a:p>
            <a:pPr>
              <a:lnSpc>
                <a:spcPts val="3766"/>
              </a:lnSpc>
            </a:pPr>
            <a:r>
              <a:rPr lang="en-GB" sz="2800" dirty="0">
                <a:solidFill>
                  <a:schemeClr val="bg1"/>
                </a:solidFill>
                <a:latin typeface="Garet" panose="020B0604020202020204" charset="0"/>
              </a:rPr>
              <a:t>Applied normalization to scale features and improve training stability.</a:t>
            </a:r>
            <a:endParaRPr lang="en-US" sz="2790" dirty="0">
              <a:solidFill>
                <a:schemeClr val="bg1"/>
              </a:solidFill>
              <a:latin typeface="Garet" panose="020B0604020202020204" charset="0"/>
              <a:ea typeface="Garet"/>
              <a:cs typeface="Garet"/>
              <a:sym typeface="Garet"/>
            </a:endParaRPr>
          </a:p>
        </p:txBody>
      </p:sp>
      <p:sp>
        <p:nvSpPr>
          <p:cNvPr id="8" name="TextBox 8"/>
          <p:cNvSpPr txBox="1"/>
          <p:nvPr/>
        </p:nvSpPr>
        <p:spPr>
          <a:xfrm>
            <a:off x="1371600" y="6654561"/>
            <a:ext cx="4835540" cy="580928"/>
          </a:xfrm>
          <a:prstGeom prst="rect">
            <a:avLst/>
          </a:prstGeom>
        </p:spPr>
        <p:txBody>
          <a:bodyPr wrap="square" lIns="0" tIns="0" rIns="0" bIns="0" rtlCol="0" anchor="t">
            <a:spAutoFit/>
          </a:bodyPr>
          <a:lstStyle/>
          <a:p>
            <a:pPr algn="ctr">
              <a:lnSpc>
                <a:spcPts val="4690"/>
              </a:lnSpc>
              <a:spcBef>
                <a:spcPct val="0"/>
              </a:spcBef>
            </a:pPr>
            <a:r>
              <a:rPr lang="en-US" sz="3350" b="1" dirty="0">
                <a:solidFill>
                  <a:srgbClr val="5CE1E6"/>
                </a:solidFill>
                <a:latin typeface="Garet Bold"/>
                <a:ea typeface="Garet Bold"/>
                <a:cs typeface="Garet Bold"/>
                <a:sym typeface="Garet Bold"/>
              </a:rPr>
              <a:t>3.NORMALIZATION: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4491096" y="216116"/>
            <a:ext cx="11663303" cy="766428"/>
          </a:xfrm>
          <a:prstGeom prst="rect">
            <a:avLst/>
          </a:prstGeom>
        </p:spPr>
        <p:txBody>
          <a:bodyPr wrap="square" lIns="0" tIns="0" rIns="0" bIns="0" rtlCol="0" anchor="t">
            <a:spAutoFit/>
          </a:bodyPr>
          <a:lstStyle/>
          <a:p>
            <a:pPr algn="ctr">
              <a:lnSpc>
                <a:spcPts val="6661"/>
              </a:lnSpc>
            </a:pPr>
            <a:r>
              <a:rPr lang="en-US" sz="4758" dirty="0">
                <a:solidFill>
                  <a:srgbClr val="FFFFFF"/>
                </a:solidFill>
                <a:latin typeface="HK Modular"/>
                <a:ea typeface="HK Modular"/>
                <a:cs typeface="HK Modular"/>
                <a:sym typeface="HK Modular"/>
              </a:rPr>
              <a:t>Feature Extraction</a:t>
            </a:r>
          </a:p>
        </p:txBody>
      </p:sp>
      <p:sp>
        <p:nvSpPr>
          <p:cNvPr id="3" name="TextBox 3"/>
          <p:cNvSpPr txBox="1"/>
          <p:nvPr/>
        </p:nvSpPr>
        <p:spPr>
          <a:xfrm>
            <a:off x="1520482" y="1418920"/>
            <a:ext cx="6023318" cy="460254"/>
          </a:xfrm>
          <a:prstGeom prst="rect">
            <a:avLst/>
          </a:prstGeom>
        </p:spPr>
        <p:txBody>
          <a:bodyPr wrap="square" lIns="0" tIns="0" rIns="0" bIns="0" rtlCol="0" anchor="t">
            <a:spAutoFit/>
          </a:bodyPr>
          <a:lstStyle/>
          <a:p>
            <a:pPr algn="l">
              <a:lnSpc>
                <a:spcPts val="3536"/>
              </a:lnSpc>
            </a:pPr>
            <a:r>
              <a:rPr lang="en-US" sz="3214" b="1" dirty="0">
                <a:solidFill>
                  <a:srgbClr val="5CE1E6"/>
                </a:solidFill>
                <a:latin typeface="Garet Bold"/>
                <a:ea typeface="Garet Bold"/>
                <a:cs typeface="Garet Bold"/>
                <a:sym typeface="Garet Bold"/>
              </a:rPr>
              <a:t>1.SATELLITE IMAGE:</a:t>
            </a:r>
          </a:p>
        </p:txBody>
      </p:sp>
      <p:sp>
        <p:nvSpPr>
          <p:cNvPr id="4" name="TextBox 4"/>
          <p:cNvSpPr txBox="1"/>
          <p:nvPr/>
        </p:nvSpPr>
        <p:spPr>
          <a:xfrm>
            <a:off x="1516879" y="2083913"/>
            <a:ext cx="16144919" cy="1639551"/>
          </a:xfrm>
          <a:prstGeom prst="rect">
            <a:avLst/>
          </a:prstGeom>
        </p:spPr>
        <p:txBody>
          <a:bodyPr lIns="0" tIns="0" rIns="0" bIns="0" rtlCol="0" anchor="t">
            <a:spAutoFit/>
          </a:bodyPr>
          <a:lstStyle/>
          <a:p>
            <a:pPr>
              <a:lnSpc>
                <a:spcPts val="4284"/>
              </a:lnSpc>
            </a:pPr>
            <a:r>
              <a:rPr lang="en-GB" sz="3060" dirty="0">
                <a:solidFill>
                  <a:schemeClr val="bg1"/>
                </a:solidFill>
                <a:latin typeface="Garet" panose="020B0604020202020204" charset="0"/>
              </a:rPr>
              <a:t>Satellite images are processed using a U-Net model to extract structural patterns from land surfaces.</a:t>
            </a:r>
            <a:r>
              <a:rPr lang="en-GB" sz="3200" dirty="0"/>
              <a:t> </a:t>
            </a:r>
            <a:r>
              <a:rPr lang="en-GB" sz="3060" dirty="0">
                <a:solidFill>
                  <a:schemeClr val="bg1"/>
                </a:solidFill>
                <a:latin typeface="Garet" panose="020B0604020202020204" charset="0"/>
              </a:rPr>
              <a:t>These extracted spatial features allow the system to classify whether an area is residential or commercial.</a:t>
            </a:r>
            <a:endParaRPr lang="en-US" sz="3060" dirty="0">
              <a:solidFill>
                <a:schemeClr val="bg1"/>
              </a:solidFill>
              <a:latin typeface="Garet" panose="020B0604020202020204" charset="0"/>
              <a:ea typeface="Garet"/>
              <a:cs typeface="Garet"/>
              <a:sym typeface="Garet"/>
            </a:endParaRPr>
          </a:p>
        </p:txBody>
      </p:sp>
      <p:sp>
        <p:nvSpPr>
          <p:cNvPr id="5" name="TextBox 5"/>
          <p:cNvSpPr txBox="1"/>
          <p:nvPr/>
        </p:nvSpPr>
        <p:spPr>
          <a:xfrm>
            <a:off x="1520482" y="4031566"/>
            <a:ext cx="5870918" cy="556306"/>
          </a:xfrm>
          <a:prstGeom prst="rect">
            <a:avLst/>
          </a:prstGeom>
        </p:spPr>
        <p:txBody>
          <a:bodyPr wrap="square" lIns="0" tIns="0" rIns="0" bIns="0" rtlCol="0" anchor="t">
            <a:spAutoFit/>
          </a:bodyPr>
          <a:lstStyle/>
          <a:p>
            <a:pPr algn="l">
              <a:lnSpc>
                <a:spcPts val="4493"/>
              </a:lnSpc>
            </a:pPr>
            <a:r>
              <a:rPr lang="en-US" sz="3209" b="1" dirty="0">
                <a:solidFill>
                  <a:srgbClr val="5CE1E6"/>
                </a:solidFill>
                <a:latin typeface="Garet Bold"/>
                <a:ea typeface="Garet Bold"/>
                <a:cs typeface="Garet Bold"/>
                <a:sym typeface="Garet Bold"/>
              </a:rPr>
              <a:t>2.HOUSING TABULAR </a:t>
            </a:r>
          </a:p>
        </p:txBody>
      </p:sp>
      <p:sp>
        <p:nvSpPr>
          <p:cNvPr id="6" name="TextBox 6"/>
          <p:cNvSpPr txBox="1"/>
          <p:nvPr/>
        </p:nvSpPr>
        <p:spPr>
          <a:xfrm>
            <a:off x="1516879" y="4827968"/>
            <a:ext cx="15093172" cy="2624821"/>
          </a:xfrm>
          <a:prstGeom prst="rect">
            <a:avLst/>
          </a:prstGeom>
        </p:spPr>
        <p:txBody>
          <a:bodyPr lIns="0" tIns="0" rIns="0" bIns="0" rtlCol="0" anchor="t">
            <a:spAutoFit/>
          </a:bodyPr>
          <a:lstStyle/>
          <a:p>
            <a:pPr>
              <a:lnSpc>
                <a:spcPts val="3365"/>
              </a:lnSpc>
              <a:spcBef>
                <a:spcPct val="0"/>
              </a:spcBef>
            </a:pPr>
            <a:r>
              <a:rPr lang="en-GB" sz="3060" dirty="0">
                <a:solidFill>
                  <a:schemeClr val="bg1"/>
                </a:solidFill>
                <a:latin typeface="Garet" panose="020B0604020202020204" charset="0"/>
              </a:rPr>
              <a:t>The housing dataset undergoes cleaning, encoding, and scaling to derive meaningful numerical features. Important characteristics like room count, area, year built, and </a:t>
            </a:r>
            <a:r>
              <a:rPr lang="en-GB" sz="3060" dirty="0" err="1">
                <a:solidFill>
                  <a:schemeClr val="bg1"/>
                </a:solidFill>
                <a:latin typeface="Garet" panose="020B0604020202020204" charset="0"/>
              </a:rPr>
              <a:t>neighborhood</a:t>
            </a:r>
            <a:r>
              <a:rPr lang="en-GB" sz="3060" dirty="0">
                <a:solidFill>
                  <a:schemeClr val="bg1"/>
                </a:solidFill>
                <a:latin typeface="Garet" panose="020B0604020202020204" charset="0"/>
              </a:rPr>
              <a:t> attributes are extracted. These engineered features improve the performance of the price-prediction model.</a:t>
            </a:r>
          </a:p>
          <a:p>
            <a:pPr algn="l">
              <a:lnSpc>
                <a:spcPts val="3365"/>
              </a:lnSpc>
              <a:spcBef>
                <a:spcPct val="0"/>
              </a:spcBef>
            </a:pPr>
            <a:endParaRPr lang="en-US" sz="3060" dirty="0">
              <a:solidFill>
                <a:schemeClr val="bg1"/>
              </a:solidFill>
              <a:latin typeface="Garet"/>
              <a:ea typeface="Garet"/>
              <a:cs typeface="Garet"/>
              <a:sym typeface="Garet"/>
            </a:endParaRPr>
          </a:p>
        </p:txBody>
      </p:sp>
      <p:sp>
        <p:nvSpPr>
          <p:cNvPr id="8" name="TextBox 8"/>
          <p:cNvSpPr txBox="1"/>
          <p:nvPr/>
        </p:nvSpPr>
        <p:spPr>
          <a:xfrm>
            <a:off x="1516878" y="7160542"/>
            <a:ext cx="6560321" cy="577081"/>
          </a:xfrm>
          <a:prstGeom prst="rect">
            <a:avLst/>
          </a:prstGeom>
        </p:spPr>
        <p:txBody>
          <a:bodyPr wrap="square" lIns="0" tIns="0" rIns="0" bIns="0" rtlCol="0" anchor="t">
            <a:spAutoFit/>
          </a:bodyPr>
          <a:lstStyle/>
          <a:p>
            <a:pPr>
              <a:lnSpc>
                <a:spcPts val="4493"/>
              </a:lnSpc>
            </a:pPr>
            <a:r>
              <a:rPr lang="en-US" sz="3209" b="1" dirty="0">
                <a:solidFill>
                  <a:srgbClr val="5CE1E6"/>
                </a:solidFill>
                <a:latin typeface="Garet Bold"/>
                <a:ea typeface="Garet Bold"/>
                <a:cs typeface="Garet Bold"/>
                <a:sym typeface="Garet Bold"/>
              </a:rPr>
              <a:t>3.</a:t>
            </a:r>
            <a:r>
              <a:rPr lang="en-IN" sz="3600" b="1" dirty="0">
                <a:solidFill>
                  <a:srgbClr val="5CE1E6"/>
                </a:solidFill>
                <a:latin typeface="Garet Bold"/>
                <a:ea typeface="Garet Bold"/>
                <a:cs typeface="Garet Bold"/>
                <a:sym typeface="Garet Bold"/>
              </a:rPr>
              <a:t>ZILLOW TIME SERIES</a:t>
            </a:r>
            <a:r>
              <a:rPr lang="en-US" sz="3209" b="1" dirty="0">
                <a:solidFill>
                  <a:srgbClr val="5CE1E6"/>
                </a:solidFill>
                <a:latin typeface="Garet Bold"/>
                <a:ea typeface="Garet Bold"/>
                <a:cs typeface="Garet Bold"/>
                <a:sym typeface="Garet Bold"/>
              </a:rPr>
              <a:t> :</a:t>
            </a:r>
          </a:p>
        </p:txBody>
      </p:sp>
      <p:sp>
        <p:nvSpPr>
          <p:cNvPr id="9" name="TextBox 9"/>
          <p:cNvSpPr txBox="1"/>
          <p:nvPr/>
        </p:nvSpPr>
        <p:spPr>
          <a:xfrm>
            <a:off x="1531935" y="7840340"/>
            <a:ext cx="16129863" cy="2185598"/>
          </a:xfrm>
          <a:prstGeom prst="rect">
            <a:avLst/>
          </a:prstGeom>
        </p:spPr>
        <p:txBody>
          <a:bodyPr wrap="square" lIns="0" tIns="0" rIns="0" bIns="0" rtlCol="0" anchor="t">
            <a:spAutoFit/>
          </a:bodyPr>
          <a:lstStyle/>
          <a:p>
            <a:pPr>
              <a:lnSpc>
                <a:spcPts val="4284"/>
              </a:lnSpc>
              <a:spcBef>
                <a:spcPct val="0"/>
              </a:spcBef>
            </a:pPr>
            <a:r>
              <a:rPr lang="en-GB" sz="3060" dirty="0">
                <a:solidFill>
                  <a:schemeClr val="bg1"/>
                </a:solidFill>
                <a:latin typeface="Garet" panose="020B0604020202020204" charset="0"/>
              </a:rPr>
              <a:t>Zillow historical price data is transformed into time-dependent features capturing trend, growth, and patterns. Moving averages, rate of change, and seasonal indicators are extracted to feed the LSTM model.</a:t>
            </a:r>
            <a:br>
              <a:rPr lang="en-GB" sz="3060" dirty="0">
                <a:solidFill>
                  <a:schemeClr val="bg1"/>
                </a:solidFill>
                <a:latin typeface="Garet" panose="020B0604020202020204" charset="0"/>
              </a:rPr>
            </a:br>
            <a:r>
              <a:rPr lang="en-GB" sz="3060" dirty="0">
                <a:solidFill>
                  <a:schemeClr val="bg1"/>
                </a:solidFill>
                <a:latin typeface="Garet" panose="020B0604020202020204" charset="0"/>
              </a:rPr>
              <a:t>These features help forecast property values accurately over future years.</a:t>
            </a:r>
            <a:endParaRPr lang="en-US" sz="3060" dirty="0">
              <a:solidFill>
                <a:schemeClr val="bg1"/>
              </a:solidFill>
              <a:latin typeface="Garet" panose="020B0604020202020204" charset="0"/>
              <a:ea typeface="Garet"/>
              <a:cs typeface="Garet"/>
              <a:sym typeface="Gare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297</TotalTime>
  <Words>1206</Words>
  <Application>Microsoft Office PowerPoint</Application>
  <PresentationFormat>Custom</PresentationFormat>
  <Paragraphs>139</Paragraphs>
  <Slides>17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Mokoto</vt:lpstr>
      <vt:lpstr>Garet</vt:lpstr>
      <vt:lpstr>Neue Machina</vt:lpstr>
      <vt:lpstr>TT Octosquares Compressed</vt:lpstr>
      <vt:lpstr>HK Modular</vt:lpstr>
      <vt:lpstr>Calibri</vt:lpstr>
      <vt:lpstr>Garet Bold</vt:lpstr>
      <vt:lpstr>Arial</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LingualSense</dc:title>
  <dc:creator>HP</dc:creator>
  <cp:lastModifiedBy>mohanapriyaveerappan2004@gmail.com</cp:lastModifiedBy>
  <cp:revision>3</cp:revision>
  <dcterms:created xsi:type="dcterms:W3CDTF">2006-08-16T00:00:00Z</dcterms:created>
  <dcterms:modified xsi:type="dcterms:W3CDTF">2025-11-21T11:53:43Z</dcterms:modified>
  <dc:identifier>DAGaHrrdU_A</dc:identifier>
</cp:coreProperties>
</file>